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51" r:id="rId2"/>
    <p:sldId id="519" r:id="rId3"/>
    <p:sldId id="520" r:id="rId4"/>
    <p:sldId id="521" r:id="rId5"/>
    <p:sldId id="460" r:id="rId6"/>
    <p:sldId id="523" r:id="rId7"/>
    <p:sldId id="470" r:id="rId8"/>
    <p:sldId id="473" r:id="rId9"/>
    <p:sldId id="524" r:id="rId10"/>
    <p:sldId id="454" r:id="rId11"/>
    <p:sldId id="453" r:id="rId12"/>
    <p:sldId id="477" r:id="rId13"/>
    <p:sldId id="515" r:id="rId14"/>
    <p:sldId id="533" r:id="rId15"/>
    <p:sldId id="437" r:id="rId16"/>
    <p:sldId id="517" r:id="rId17"/>
    <p:sldId id="518" r:id="rId18"/>
    <p:sldId id="525" r:id="rId19"/>
    <p:sldId id="526" r:id="rId20"/>
    <p:sldId id="527" r:id="rId21"/>
    <p:sldId id="528" r:id="rId22"/>
    <p:sldId id="529" r:id="rId23"/>
    <p:sldId id="532" r:id="rId24"/>
    <p:sldId id="530" r:id="rId25"/>
    <p:sldId id="455" r:id="rId26"/>
    <p:sldId id="450" r:id="rId27"/>
    <p:sldId id="451" r:id="rId28"/>
  </p:sldIdLst>
  <p:sldSz cx="9144000" cy="6858000" type="screen4x3"/>
  <p:notesSz cx="6858000" cy="9144000"/>
  <p:defaultTextStyle>
    <a:defPPr>
      <a:defRPr lang="it-IT"/>
    </a:defPPr>
    <a:lvl1pPr marL="0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81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81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69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964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945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943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933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928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0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44B156"/>
    <a:srgbClr val="7A0000"/>
    <a:srgbClr val="CF1E24"/>
    <a:srgbClr val="CB6131"/>
    <a:srgbClr val="7E76AD"/>
    <a:srgbClr val="9188C7"/>
    <a:srgbClr val="F4C34F"/>
    <a:srgbClr val="A36A35"/>
    <a:srgbClr val="FFC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Stile medio 1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ile scuro 1 - Color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94434" autoAdjust="0"/>
  </p:normalViewPr>
  <p:slideViewPr>
    <p:cSldViewPr snapToGrid="0" snapToObjects="1" showGuides="1">
      <p:cViewPr varScale="1">
        <p:scale>
          <a:sx n="109" d="100"/>
          <a:sy n="109" d="100"/>
        </p:scale>
        <p:origin x="-870" y="-84"/>
      </p:cViewPr>
      <p:guideLst>
        <p:guide orient="horz" pos="390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2094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handoutMaster" Target="handoutMasters/handoutMaster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E3C4F0-B624-4E31-B611-AE53ADA67D3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487C4DD-44D7-45DE-AE60-081735129F2A}">
      <dgm:prSet custT="1"/>
      <dgm:spPr/>
      <dgm:t>
        <a:bodyPr/>
        <a:lstStyle/>
        <a:p>
          <a:pPr rtl="0"/>
          <a:r>
            <a:rPr lang="it-IT" sz="1800" b="1" dirty="0">
              <a:solidFill>
                <a:srgbClr val="FFFF00"/>
              </a:solidFill>
            </a:rPr>
            <a:t>Stima preliminare degli incidenti stradali riferita al primo semestre anno t</a:t>
          </a:r>
        </a:p>
        <a:p>
          <a:pPr rtl="0"/>
          <a:r>
            <a:rPr lang="it-IT" sz="1800" b="0" i="1" dirty="0"/>
            <a:t>Dicembre anno t</a:t>
          </a:r>
        </a:p>
      </dgm:t>
    </dgm:pt>
    <dgm:pt modelId="{B1871433-0A3C-4416-8BBF-E5E7C990F94D}" type="parTrans" cxnId="{76BAD8E3-7F5C-4EDA-8741-67B8CC982CF7}">
      <dgm:prSet/>
      <dgm:spPr/>
      <dgm:t>
        <a:bodyPr/>
        <a:lstStyle/>
        <a:p>
          <a:endParaRPr lang="it-IT"/>
        </a:p>
      </dgm:t>
    </dgm:pt>
    <dgm:pt modelId="{3F55C129-A1CD-4730-B941-AA85611ECE05}" type="sibTrans" cxnId="{76BAD8E3-7F5C-4EDA-8741-67B8CC982CF7}">
      <dgm:prSet/>
      <dgm:spPr/>
      <dgm:t>
        <a:bodyPr/>
        <a:lstStyle/>
        <a:p>
          <a:endParaRPr lang="it-IT"/>
        </a:p>
      </dgm:t>
    </dgm:pt>
    <dgm:pt modelId="{A74B05D5-1670-469F-97B5-3576EFB92CC6}">
      <dgm:prSet custT="1"/>
      <dgm:spPr/>
      <dgm:t>
        <a:bodyPr/>
        <a:lstStyle/>
        <a:p>
          <a:pPr rtl="0"/>
          <a:r>
            <a:rPr lang="it-IT" sz="1800" b="1" dirty="0">
              <a:solidFill>
                <a:srgbClr val="FFFF00"/>
              </a:solidFill>
            </a:rPr>
            <a:t>Stima preliminare morti in incidenti stradali per </a:t>
          </a:r>
          <a:r>
            <a:rPr lang="it-IT" sz="1800" b="1" i="1" dirty="0">
              <a:solidFill>
                <a:srgbClr val="FFFF00"/>
              </a:solidFill>
            </a:rPr>
            <a:t>l’anno t</a:t>
          </a:r>
        </a:p>
        <a:p>
          <a:pPr rtl="0"/>
          <a:r>
            <a:rPr lang="it-IT" sz="1800" b="1" i="1" dirty="0">
              <a:solidFill>
                <a:srgbClr val="FFFF00"/>
              </a:solidFill>
            </a:rPr>
            <a:t>Diffusione in report ETSC</a:t>
          </a:r>
        </a:p>
        <a:p>
          <a:pPr rtl="0"/>
          <a:r>
            <a:rPr lang="it-IT" sz="1800" b="0" i="1" dirty="0"/>
            <a:t>giugno dell’anno t+1  </a:t>
          </a:r>
        </a:p>
      </dgm:t>
    </dgm:pt>
    <dgm:pt modelId="{263C48BE-CD32-47CC-B768-C3BD87CBF4DF}" type="parTrans" cxnId="{119571FA-DBE4-424D-8268-01873734B5F2}">
      <dgm:prSet/>
      <dgm:spPr/>
      <dgm:t>
        <a:bodyPr/>
        <a:lstStyle/>
        <a:p>
          <a:endParaRPr lang="it-IT"/>
        </a:p>
      </dgm:t>
    </dgm:pt>
    <dgm:pt modelId="{03905A7B-EA2B-49AF-91A7-DAB111C2F712}" type="sibTrans" cxnId="{119571FA-DBE4-424D-8268-01873734B5F2}">
      <dgm:prSet/>
      <dgm:spPr/>
      <dgm:t>
        <a:bodyPr/>
        <a:lstStyle/>
        <a:p>
          <a:endParaRPr lang="it-IT"/>
        </a:p>
      </dgm:t>
    </dgm:pt>
    <dgm:pt modelId="{D24AB09A-540B-44B8-98A3-1CC6E0BFA08D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>
              <a:solidFill>
                <a:srgbClr val="FFFF00"/>
              </a:solidFill>
            </a:rPr>
            <a:t>Fornitura alla Commissione europea dei dati annuali riferiti all</a:t>
          </a:r>
          <a:r>
            <a:rPr lang="it-IT" sz="1800" b="1" i="1" dirty="0">
              <a:solidFill>
                <a:srgbClr val="FFFF00"/>
              </a:solidFill>
            </a:rPr>
            <a:t>’anno t</a:t>
          </a:r>
          <a:endParaRPr lang="it-IT" sz="1800" b="1" dirty="0">
            <a:solidFill>
              <a:srgbClr val="FFFF00"/>
            </a:solidFill>
          </a:endParaRP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dirty="0"/>
            <a:t> </a:t>
          </a:r>
          <a:r>
            <a:rPr lang="it-IT" sz="1800" b="0" i="1" dirty="0"/>
            <a:t>entro il 31 ottobre dell’anno t+1  per la  banca dati comunitaria sugli incidenti stradali </a:t>
          </a:r>
        </a:p>
      </dgm:t>
    </dgm:pt>
    <dgm:pt modelId="{BA0A7BE7-08E6-4AFD-BF54-393EFA31712E}" type="parTrans" cxnId="{5CEB4488-6EF6-4D6E-A0B4-C4C68F32039C}">
      <dgm:prSet/>
      <dgm:spPr/>
      <dgm:t>
        <a:bodyPr/>
        <a:lstStyle/>
        <a:p>
          <a:endParaRPr lang="it-IT"/>
        </a:p>
      </dgm:t>
    </dgm:pt>
    <dgm:pt modelId="{6C72F0EF-36EA-462B-85BE-682F81EB2E05}" type="sibTrans" cxnId="{5CEB4488-6EF6-4D6E-A0B4-C4C68F32039C}">
      <dgm:prSet/>
      <dgm:spPr/>
      <dgm:t>
        <a:bodyPr/>
        <a:lstStyle/>
        <a:p>
          <a:endParaRPr lang="it-IT"/>
        </a:p>
      </dgm:t>
    </dgm:pt>
    <dgm:pt modelId="{FB2B87B7-A40A-44A4-9A53-3769AFD41A79}">
      <dgm:prSet custT="1"/>
      <dgm:spPr/>
      <dgm:t>
        <a:bodyPr lIns="0" rIns="0"/>
        <a:lstStyle/>
        <a:p>
          <a:pPr rtl="0"/>
          <a:r>
            <a:rPr lang="it-IT" sz="1800" b="1" dirty="0">
              <a:solidFill>
                <a:srgbClr val="FFFF00"/>
              </a:solidFill>
            </a:rPr>
            <a:t>Dati DEFINITIVI riferiti all’anno </a:t>
          </a:r>
          <a:r>
            <a:rPr lang="it-IT" sz="1800" b="1" i="1" dirty="0">
              <a:solidFill>
                <a:srgbClr val="FFFF00"/>
              </a:solidFill>
            </a:rPr>
            <a:t>t</a:t>
          </a:r>
          <a:r>
            <a:rPr lang="it-IT" sz="1800" b="1" dirty="0">
              <a:solidFill>
                <a:srgbClr val="FFFF00"/>
              </a:solidFill>
            </a:rPr>
            <a:t> </a:t>
          </a:r>
        </a:p>
        <a:p>
          <a:pPr rtl="0"/>
          <a:r>
            <a:rPr lang="it-IT" sz="1800" b="0" i="1" dirty="0"/>
            <a:t>luglio dell’anno t+1</a:t>
          </a:r>
        </a:p>
        <a:p>
          <a:pPr rtl="0"/>
          <a:endParaRPr lang="it-IT" sz="1800" b="0" dirty="0"/>
        </a:p>
      </dgm:t>
    </dgm:pt>
    <dgm:pt modelId="{10683B79-4995-497A-9EA0-4BB19E8A88A5}" type="parTrans" cxnId="{DE314768-FA76-41DA-A36A-416714A1A712}">
      <dgm:prSet/>
      <dgm:spPr/>
      <dgm:t>
        <a:bodyPr/>
        <a:lstStyle/>
        <a:p>
          <a:endParaRPr lang="it-IT"/>
        </a:p>
      </dgm:t>
    </dgm:pt>
    <dgm:pt modelId="{22600749-6C07-49DD-9904-B6AA73E67507}" type="sibTrans" cxnId="{DE314768-FA76-41DA-A36A-416714A1A712}">
      <dgm:prSet/>
      <dgm:spPr/>
      <dgm:t>
        <a:bodyPr/>
        <a:lstStyle/>
        <a:p>
          <a:endParaRPr lang="it-IT"/>
        </a:p>
      </dgm:t>
    </dgm:pt>
    <dgm:pt modelId="{373A8372-FA6E-4BF7-9DE6-322F125620A1}">
      <dgm:prSet custT="1"/>
      <dgm:spPr/>
      <dgm:t>
        <a:bodyPr/>
        <a:lstStyle/>
        <a:p>
          <a:pPr rtl="0"/>
          <a:r>
            <a:rPr lang="it-IT" sz="1800" b="1" dirty="0">
              <a:solidFill>
                <a:srgbClr val="FFFF00"/>
              </a:solidFill>
            </a:rPr>
            <a:t>File microdati per la ricerca </a:t>
          </a:r>
        </a:p>
        <a:p>
          <a:pPr rtl="0"/>
          <a:r>
            <a:rPr lang="it-IT" sz="1800" b="1" dirty="0">
              <a:solidFill>
                <a:schemeClr val="bg1"/>
              </a:solidFill>
            </a:rPr>
            <a:t>e </a:t>
          </a:r>
        </a:p>
        <a:p>
          <a:pPr rtl="0"/>
          <a:r>
            <a:rPr lang="it-IT" sz="1800" b="1" dirty="0">
              <a:solidFill>
                <a:srgbClr val="FFFF00"/>
              </a:solidFill>
            </a:rPr>
            <a:t>File ad uso pubblico </a:t>
          </a:r>
        </a:p>
        <a:p>
          <a:pPr rtl="0"/>
          <a:r>
            <a:rPr lang="it-IT" sz="1800" b="1" i="1" dirty="0">
              <a:solidFill>
                <a:srgbClr val="FFFF00"/>
              </a:solidFill>
            </a:rPr>
            <a:t>Anno t</a:t>
          </a:r>
        </a:p>
        <a:p>
          <a:pPr rtl="0"/>
          <a:r>
            <a:rPr lang="it-IT" sz="1800" b="0" i="1" dirty="0"/>
            <a:t>dicembre anno t+1</a:t>
          </a:r>
        </a:p>
      </dgm:t>
    </dgm:pt>
    <dgm:pt modelId="{FD165278-0223-4F13-8EBF-DD679EFA0FB1}" type="parTrans" cxnId="{763F614D-E851-41F3-A6A2-C6DE35FC81B0}">
      <dgm:prSet/>
      <dgm:spPr/>
      <dgm:t>
        <a:bodyPr/>
        <a:lstStyle/>
        <a:p>
          <a:endParaRPr lang="it-IT"/>
        </a:p>
      </dgm:t>
    </dgm:pt>
    <dgm:pt modelId="{9F180C3E-81A5-4810-A1A7-5F9F07424848}" type="sibTrans" cxnId="{763F614D-E851-41F3-A6A2-C6DE35FC81B0}">
      <dgm:prSet/>
      <dgm:spPr/>
      <dgm:t>
        <a:bodyPr/>
        <a:lstStyle/>
        <a:p>
          <a:endParaRPr lang="it-IT"/>
        </a:p>
      </dgm:t>
    </dgm:pt>
    <dgm:pt modelId="{80A5B395-BEE1-4D22-A95B-AC8748342655}">
      <dgm:prSet custT="1"/>
      <dgm:spPr/>
      <dgm:t>
        <a:bodyPr lIns="0" rIns="0"/>
        <a:lstStyle/>
        <a:p>
          <a:pPr rtl="0"/>
          <a:r>
            <a:rPr lang="it-IT" sz="1800" b="1" dirty="0">
              <a:solidFill>
                <a:srgbClr val="FFFF00"/>
              </a:solidFill>
            </a:rPr>
            <a:t>Dati riferiti all’anno </a:t>
          </a:r>
          <a:r>
            <a:rPr lang="it-IT" sz="1800" b="1" i="1" dirty="0">
              <a:solidFill>
                <a:srgbClr val="FFFF00"/>
              </a:solidFill>
            </a:rPr>
            <a:t>t</a:t>
          </a:r>
          <a:r>
            <a:rPr lang="it-IT" sz="1800" b="1" dirty="0">
              <a:solidFill>
                <a:srgbClr val="FFFF00"/>
              </a:solidFill>
            </a:rPr>
            <a:t> </a:t>
          </a:r>
        </a:p>
        <a:p>
          <a:pPr rtl="0"/>
          <a:r>
            <a:rPr lang="it-IT" sz="1800" b="1" dirty="0">
              <a:solidFill>
                <a:srgbClr val="FFFF00"/>
              </a:solidFill>
            </a:rPr>
            <a:t>Popolamento DWH </a:t>
          </a:r>
          <a:r>
            <a:rPr lang="it-IT" sz="1800" b="1" dirty="0" err="1">
              <a:solidFill>
                <a:srgbClr val="FFFF00"/>
              </a:solidFill>
            </a:rPr>
            <a:t>I.stat</a:t>
          </a:r>
          <a:endParaRPr lang="it-IT" sz="1800" b="1" dirty="0">
            <a:solidFill>
              <a:srgbClr val="FFFF00"/>
            </a:solidFill>
          </a:endParaRPr>
        </a:p>
        <a:p>
          <a:pPr rtl="0"/>
          <a:r>
            <a:rPr lang="it-IT" sz="1800" b="1" dirty="0">
              <a:solidFill>
                <a:srgbClr val="FFFF00"/>
              </a:solidFill>
            </a:rPr>
            <a:t>Focus regionali</a:t>
          </a:r>
        </a:p>
        <a:p>
          <a:pPr rtl="0"/>
          <a:r>
            <a:rPr lang="it-IT" sz="1800" b="0" i="1" dirty="0"/>
            <a:t>settembre/ottobre dell’anno t+1</a:t>
          </a:r>
          <a:endParaRPr lang="it-IT" sz="1800" b="0" dirty="0"/>
        </a:p>
      </dgm:t>
    </dgm:pt>
    <dgm:pt modelId="{8FBED2DE-E1B1-46BA-8E34-6ADEB5BB1276}" type="parTrans" cxnId="{51FA04E6-DE6B-4277-93ED-C5A04322CBDB}">
      <dgm:prSet/>
      <dgm:spPr/>
      <dgm:t>
        <a:bodyPr/>
        <a:lstStyle/>
        <a:p>
          <a:endParaRPr lang="it-IT"/>
        </a:p>
      </dgm:t>
    </dgm:pt>
    <dgm:pt modelId="{CCEA4596-B829-4FD7-B4D8-75789747BDB3}" type="sibTrans" cxnId="{51FA04E6-DE6B-4277-93ED-C5A04322CBDB}">
      <dgm:prSet/>
      <dgm:spPr/>
      <dgm:t>
        <a:bodyPr/>
        <a:lstStyle/>
        <a:p>
          <a:endParaRPr lang="it-IT"/>
        </a:p>
      </dgm:t>
    </dgm:pt>
    <dgm:pt modelId="{41497287-B422-4694-8D68-C6C845E0BC82}" type="pres">
      <dgm:prSet presAssocID="{6AE3C4F0-B624-4E31-B611-AE53ADA67D32}" presName="CompostProcess" presStyleCnt="0">
        <dgm:presLayoutVars>
          <dgm:dir/>
          <dgm:resizeHandles val="exact"/>
        </dgm:presLayoutVars>
      </dgm:prSet>
      <dgm:spPr/>
    </dgm:pt>
    <dgm:pt modelId="{35F6F20B-5C61-44DB-BBD3-5773C7742796}" type="pres">
      <dgm:prSet presAssocID="{6AE3C4F0-B624-4E31-B611-AE53ADA67D32}" presName="arrow" presStyleLbl="bgShp" presStyleIdx="0" presStyleCnt="1" custScaleX="117647" custLinFactNeighborX="1463"/>
      <dgm:spPr/>
    </dgm:pt>
    <dgm:pt modelId="{77CA17A3-2AEC-4108-AE0F-76C657D6AC47}" type="pres">
      <dgm:prSet presAssocID="{6AE3C4F0-B624-4E31-B611-AE53ADA67D32}" presName="linearProcess" presStyleCnt="0"/>
      <dgm:spPr/>
    </dgm:pt>
    <dgm:pt modelId="{F3DEB276-188F-42E1-9892-7956B68E3A05}" type="pres">
      <dgm:prSet presAssocID="{A487C4DD-44D7-45DE-AE60-081735129F2A}" presName="textNode" presStyleLbl="node1" presStyleIdx="0" presStyleCnt="6" custScaleX="333230" custScaleY="145875" custLinFactX="86796" custLinFactNeighborX="100000" custLinFactNeighborY="2820">
        <dgm:presLayoutVars>
          <dgm:bulletEnabled val="1"/>
        </dgm:presLayoutVars>
      </dgm:prSet>
      <dgm:spPr/>
    </dgm:pt>
    <dgm:pt modelId="{2D9D6137-E04D-4A4F-B050-A8756E949DA9}" type="pres">
      <dgm:prSet presAssocID="{3F55C129-A1CD-4730-B941-AA85611ECE05}" presName="sibTrans" presStyleCnt="0"/>
      <dgm:spPr/>
    </dgm:pt>
    <dgm:pt modelId="{00F28608-5091-483A-BC80-93C11ABBFCB3}" type="pres">
      <dgm:prSet presAssocID="{A74B05D5-1670-469F-97B5-3576EFB92CC6}" presName="textNode" presStyleLbl="node1" presStyleIdx="1" presStyleCnt="6" custScaleX="322984" custScaleY="148265" custLinFactX="45837" custLinFactNeighborX="100000" custLinFactNeighborY="2392">
        <dgm:presLayoutVars>
          <dgm:bulletEnabled val="1"/>
        </dgm:presLayoutVars>
      </dgm:prSet>
      <dgm:spPr/>
    </dgm:pt>
    <dgm:pt modelId="{46EE6C3C-98A7-41C6-8951-20CF957C2180}" type="pres">
      <dgm:prSet presAssocID="{03905A7B-EA2B-49AF-91A7-DAB111C2F712}" presName="sibTrans" presStyleCnt="0"/>
      <dgm:spPr/>
    </dgm:pt>
    <dgm:pt modelId="{71BA40D9-C201-408B-9920-0CE63219FF82}" type="pres">
      <dgm:prSet presAssocID="{D24AB09A-540B-44B8-98A3-1CC6E0BFA08D}" presName="textNode" presStyleLbl="node1" presStyleIdx="2" presStyleCnt="6" custScaleX="393116" custScaleY="166990" custLinFactX="481402" custLinFactNeighborX="500000" custLinFactNeighborY="399">
        <dgm:presLayoutVars>
          <dgm:bulletEnabled val="1"/>
        </dgm:presLayoutVars>
      </dgm:prSet>
      <dgm:spPr/>
    </dgm:pt>
    <dgm:pt modelId="{7CC718A1-6D02-490F-9735-730778FAEB70}" type="pres">
      <dgm:prSet presAssocID="{6C72F0EF-36EA-462B-85BE-682F81EB2E05}" presName="sibTrans" presStyleCnt="0"/>
      <dgm:spPr/>
    </dgm:pt>
    <dgm:pt modelId="{1BC1D791-77AA-410F-A8BB-95D5997544FB}" type="pres">
      <dgm:prSet presAssocID="{FB2B87B7-A40A-44A4-9A53-3769AFD41A79}" presName="textNode" presStyleLbl="node1" presStyleIdx="3" presStyleCnt="6" custScaleX="276784" custScaleY="148284" custLinFactX="-311812" custLinFactNeighborX="-400000" custLinFactNeighborY="3873">
        <dgm:presLayoutVars>
          <dgm:bulletEnabled val="1"/>
        </dgm:presLayoutVars>
      </dgm:prSet>
      <dgm:spPr/>
    </dgm:pt>
    <dgm:pt modelId="{B907DB89-F68D-4C45-AA52-B5CCCCADFCB6}" type="pres">
      <dgm:prSet presAssocID="{22600749-6C07-49DD-9904-B6AA73E67507}" presName="sibTrans" presStyleCnt="0"/>
      <dgm:spPr/>
    </dgm:pt>
    <dgm:pt modelId="{14E30490-F28C-4BB6-8178-16FB5286C2FF}" type="pres">
      <dgm:prSet presAssocID="{80A5B395-BEE1-4D22-A95B-AC8748342655}" presName="textNode" presStyleLbl="node1" presStyleIdx="4" presStyleCnt="6" custScaleX="274511" custScaleY="146105" custLinFactX="-347972" custLinFactNeighborX="-400000" custLinFactNeighborY="3472">
        <dgm:presLayoutVars>
          <dgm:bulletEnabled val="1"/>
        </dgm:presLayoutVars>
      </dgm:prSet>
      <dgm:spPr/>
    </dgm:pt>
    <dgm:pt modelId="{EC170F3A-AEFE-453A-876B-345AE6A71A8E}" type="pres">
      <dgm:prSet presAssocID="{CCEA4596-B829-4FD7-B4D8-75789747BDB3}" presName="sibTrans" presStyleCnt="0"/>
      <dgm:spPr/>
    </dgm:pt>
    <dgm:pt modelId="{36AE0C27-E691-4C52-A99A-48D93275567A}" type="pres">
      <dgm:prSet presAssocID="{373A8372-FA6E-4BF7-9DE6-322F125620A1}" presName="textNode" presStyleLbl="node1" presStyleIdx="5" presStyleCnt="6" custScaleX="282144" custScaleY="136668" custLinFactX="-28792" custLinFactNeighborX="-100000" custLinFactNeighborY="4932">
        <dgm:presLayoutVars>
          <dgm:bulletEnabled val="1"/>
        </dgm:presLayoutVars>
      </dgm:prSet>
      <dgm:spPr/>
    </dgm:pt>
  </dgm:ptLst>
  <dgm:cxnLst>
    <dgm:cxn modelId="{2CC9990C-FC1D-4B47-B7FB-8CA928768A5E}" type="presOf" srcId="{6AE3C4F0-B624-4E31-B611-AE53ADA67D32}" destId="{41497287-B422-4694-8D68-C6C845E0BC82}" srcOrd="0" destOrd="0" presId="urn:microsoft.com/office/officeart/2005/8/layout/hProcess9"/>
    <dgm:cxn modelId="{DE314768-FA76-41DA-A36A-416714A1A712}" srcId="{6AE3C4F0-B624-4E31-B611-AE53ADA67D32}" destId="{FB2B87B7-A40A-44A4-9A53-3769AFD41A79}" srcOrd="3" destOrd="0" parTransId="{10683B79-4995-497A-9EA0-4BB19E8A88A5}" sibTransId="{22600749-6C07-49DD-9904-B6AA73E67507}"/>
    <dgm:cxn modelId="{3DF0406B-DD9F-44F2-91E7-5B8F13D83E21}" type="presOf" srcId="{80A5B395-BEE1-4D22-A95B-AC8748342655}" destId="{14E30490-F28C-4BB6-8178-16FB5286C2FF}" srcOrd="0" destOrd="0" presId="urn:microsoft.com/office/officeart/2005/8/layout/hProcess9"/>
    <dgm:cxn modelId="{554E576B-F3B9-4A77-B98F-D5F0D26C0AFE}" type="presOf" srcId="{A74B05D5-1670-469F-97B5-3576EFB92CC6}" destId="{00F28608-5091-483A-BC80-93C11ABBFCB3}" srcOrd="0" destOrd="0" presId="urn:microsoft.com/office/officeart/2005/8/layout/hProcess9"/>
    <dgm:cxn modelId="{763F614D-E851-41F3-A6A2-C6DE35FC81B0}" srcId="{6AE3C4F0-B624-4E31-B611-AE53ADA67D32}" destId="{373A8372-FA6E-4BF7-9DE6-322F125620A1}" srcOrd="5" destOrd="0" parTransId="{FD165278-0223-4F13-8EBF-DD679EFA0FB1}" sibTransId="{9F180C3E-81A5-4810-A1A7-5F9F07424848}"/>
    <dgm:cxn modelId="{5CEB4488-6EF6-4D6E-A0B4-C4C68F32039C}" srcId="{6AE3C4F0-B624-4E31-B611-AE53ADA67D32}" destId="{D24AB09A-540B-44B8-98A3-1CC6E0BFA08D}" srcOrd="2" destOrd="0" parTransId="{BA0A7BE7-08E6-4AFD-BF54-393EFA31712E}" sibTransId="{6C72F0EF-36EA-462B-85BE-682F81EB2E05}"/>
    <dgm:cxn modelId="{E3A3FCB6-2204-477C-8C95-D73B63C0F727}" type="presOf" srcId="{373A8372-FA6E-4BF7-9DE6-322F125620A1}" destId="{36AE0C27-E691-4C52-A99A-48D93275567A}" srcOrd="0" destOrd="0" presId="urn:microsoft.com/office/officeart/2005/8/layout/hProcess9"/>
    <dgm:cxn modelId="{717C02D1-E852-4A26-8B5B-00F6AF8969F3}" type="presOf" srcId="{FB2B87B7-A40A-44A4-9A53-3769AFD41A79}" destId="{1BC1D791-77AA-410F-A8BB-95D5997544FB}" srcOrd="0" destOrd="0" presId="urn:microsoft.com/office/officeart/2005/8/layout/hProcess9"/>
    <dgm:cxn modelId="{FE0CEFE2-C2FE-4FF0-B2BF-F63F2A6DB9C7}" type="presOf" srcId="{D24AB09A-540B-44B8-98A3-1CC6E0BFA08D}" destId="{71BA40D9-C201-408B-9920-0CE63219FF82}" srcOrd="0" destOrd="0" presId="urn:microsoft.com/office/officeart/2005/8/layout/hProcess9"/>
    <dgm:cxn modelId="{76BAD8E3-7F5C-4EDA-8741-67B8CC982CF7}" srcId="{6AE3C4F0-B624-4E31-B611-AE53ADA67D32}" destId="{A487C4DD-44D7-45DE-AE60-081735129F2A}" srcOrd="0" destOrd="0" parTransId="{B1871433-0A3C-4416-8BBF-E5E7C990F94D}" sibTransId="{3F55C129-A1CD-4730-B941-AA85611ECE05}"/>
    <dgm:cxn modelId="{51FA04E6-DE6B-4277-93ED-C5A04322CBDB}" srcId="{6AE3C4F0-B624-4E31-B611-AE53ADA67D32}" destId="{80A5B395-BEE1-4D22-A95B-AC8748342655}" srcOrd="4" destOrd="0" parTransId="{8FBED2DE-E1B1-46BA-8E34-6ADEB5BB1276}" sibTransId="{CCEA4596-B829-4FD7-B4D8-75789747BDB3}"/>
    <dgm:cxn modelId="{3A4F3DFA-A447-415F-8F2D-42173CC512EA}" type="presOf" srcId="{A487C4DD-44D7-45DE-AE60-081735129F2A}" destId="{F3DEB276-188F-42E1-9892-7956B68E3A05}" srcOrd="0" destOrd="0" presId="urn:microsoft.com/office/officeart/2005/8/layout/hProcess9"/>
    <dgm:cxn modelId="{119571FA-DBE4-424D-8268-01873734B5F2}" srcId="{6AE3C4F0-B624-4E31-B611-AE53ADA67D32}" destId="{A74B05D5-1670-469F-97B5-3576EFB92CC6}" srcOrd="1" destOrd="0" parTransId="{263C48BE-CD32-47CC-B768-C3BD87CBF4DF}" sibTransId="{03905A7B-EA2B-49AF-91A7-DAB111C2F712}"/>
    <dgm:cxn modelId="{7E2D590A-A255-410B-B3A4-64CBA2993BC4}" type="presParOf" srcId="{41497287-B422-4694-8D68-C6C845E0BC82}" destId="{35F6F20B-5C61-44DB-BBD3-5773C7742796}" srcOrd="0" destOrd="0" presId="urn:microsoft.com/office/officeart/2005/8/layout/hProcess9"/>
    <dgm:cxn modelId="{72481DBC-D8D2-46AD-BFCC-30C13A5877DE}" type="presParOf" srcId="{41497287-B422-4694-8D68-C6C845E0BC82}" destId="{77CA17A3-2AEC-4108-AE0F-76C657D6AC47}" srcOrd="1" destOrd="0" presId="urn:microsoft.com/office/officeart/2005/8/layout/hProcess9"/>
    <dgm:cxn modelId="{9BA242E2-9F8E-469E-8028-8DC542F80D40}" type="presParOf" srcId="{77CA17A3-2AEC-4108-AE0F-76C657D6AC47}" destId="{F3DEB276-188F-42E1-9892-7956B68E3A05}" srcOrd="0" destOrd="0" presId="urn:microsoft.com/office/officeart/2005/8/layout/hProcess9"/>
    <dgm:cxn modelId="{6B5160A8-2CA5-467A-8E48-56CB485D08A9}" type="presParOf" srcId="{77CA17A3-2AEC-4108-AE0F-76C657D6AC47}" destId="{2D9D6137-E04D-4A4F-B050-A8756E949DA9}" srcOrd="1" destOrd="0" presId="urn:microsoft.com/office/officeart/2005/8/layout/hProcess9"/>
    <dgm:cxn modelId="{083D888B-DD1B-4508-8CA4-8A3F44FDF9AE}" type="presParOf" srcId="{77CA17A3-2AEC-4108-AE0F-76C657D6AC47}" destId="{00F28608-5091-483A-BC80-93C11ABBFCB3}" srcOrd="2" destOrd="0" presId="urn:microsoft.com/office/officeart/2005/8/layout/hProcess9"/>
    <dgm:cxn modelId="{DE805B52-315A-41C1-A0CE-667805A34EF5}" type="presParOf" srcId="{77CA17A3-2AEC-4108-AE0F-76C657D6AC47}" destId="{46EE6C3C-98A7-41C6-8951-20CF957C2180}" srcOrd="3" destOrd="0" presId="urn:microsoft.com/office/officeart/2005/8/layout/hProcess9"/>
    <dgm:cxn modelId="{2D3E01D9-96EF-467C-A8D3-9F0682BD03A8}" type="presParOf" srcId="{77CA17A3-2AEC-4108-AE0F-76C657D6AC47}" destId="{71BA40D9-C201-408B-9920-0CE63219FF82}" srcOrd="4" destOrd="0" presId="urn:microsoft.com/office/officeart/2005/8/layout/hProcess9"/>
    <dgm:cxn modelId="{5784D8BE-3C08-411B-B258-9EC66F53075E}" type="presParOf" srcId="{77CA17A3-2AEC-4108-AE0F-76C657D6AC47}" destId="{7CC718A1-6D02-490F-9735-730778FAEB70}" srcOrd="5" destOrd="0" presId="urn:microsoft.com/office/officeart/2005/8/layout/hProcess9"/>
    <dgm:cxn modelId="{F3410BB5-0527-48DC-A5EE-DE7D09E57D5F}" type="presParOf" srcId="{77CA17A3-2AEC-4108-AE0F-76C657D6AC47}" destId="{1BC1D791-77AA-410F-A8BB-95D5997544FB}" srcOrd="6" destOrd="0" presId="urn:microsoft.com/office/officeart/2005/8/layout/hProcess9"/>
    <dgm:cxn modelId="{47E87183-D973-46E3-A894-154C9A75756B}" type="presParOf" srcId="{77CA17A3-2AEC-4108-AE0F-76C657D6AC47}" destId="{B907DB89-F68D-4C45-AA52-B5CCCCADFCB6}" srcOrd="7" destOrd="0" presId="urn:microsoft.com/office/officeart/2005/8/layout/hProcess9"/>
    <dgm:cxn modelId="{9C9CFBEF-A9AA-4443-ABF5-69D2432B3DAA}" type="presParOf" srcId="{77CA17A3-2AEC-4108-AE0F-76C657D6AC47}" destId="{14E30490-F28C-4BB6-8178-16FB5286C2FF}" srcOrd="8" destOrd="0" presId="urn:microsoft.com/office/officeart/2005/8/layout/hProcess9"/>
    <dgm:cxn modelId="{A9AF93FC-592F-45E7-9C4D-FDE38A8BEA9B}" type="presParOf" srcId="{77CA17A3-2AEC-4108-AE0F-76C657D6AC47}" destId="{EC170F3A-AEFE-453A-876B-345AE6A71A8E}" srcOrd="9" destOrd="0" presId="urn:microsoft.com/office/officeart/2005/8/layout/hProcess9"/>
    <dgm:cxn modelId="{E5F8603C-560F-468A-BE75-979B77623AFC}" type="presParOf" srcId="{77CA17A3-2AEC-4108-AE0F-76C657D6AC47}" destId="{36AE0C27-E691-4C52-A99A-48D93275567A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6F20B-5C61-44DB-BBD3-5773C7742796}">
      <dsp:nvSpPr>
        <dsp:cNvPr id="0" name=""/>
        <dsp:cNvSpPr/>
      </dsp:nvSpPr>
      <dsp:spPr>
        <a:xfrm>
          <a:off x="4" y="0"/>
          <a:ext cx="9031699" cy="575301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DEB276-188F-42E1-9892-7956B68E3A05}">
      <dsp:nvSpPr>
        <dsp:cNvPr id="0" name=""/>
        <dsp:cNvSpPr/>
      </dsp:nvSpPr>
      <dsp:spPr>
        <a:xfrm>
          <a:off x="472127" y="1262960"/>
          <a:ext cx="1534920" cy="33568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FFFF00"/>
              </a:solidFill>
            </a:rPr>
            <a:t>Stima preliminare degli incidenti stradali riferita al primo semestre anno t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i="1" kern="1200" dirty="0"/>
            <a:t>Dicembre anno t</a:t>
          </a:r>
        </a:p>
      </dsp:txBody>
      <dsp:txXfrm>
        <a:off x="547056" y="1337889"/>
        <a:ext cx="1385062" cy="3207028"/>
      </dsp:txXfrm>
    </dsp:sp>
    <dsp:sp modelId="{00F28608-5091-483A-BC80-93C11ABBFCB3}">
      <dsp:nvSpPr>
        <dsp:cNvPr id="0" name=""/>
        <dsp:cNvSpPr/>
      </dsp:nvSpPr>
      <dsp:spPr>
        <a:xfrm>
          <a:off x="1889935" y="1225611"/>
          <a:ext cx="1487725" cy="34118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FFFF00"/>
              </a:solidFill>
            </a:rPr>
            <a:t>Stima preliminare morti in incidenti stradali per </a:t>
          </a:r>
          <a:r>
            <a:rPr lang="it-IT" sz="1800" b="1" i="1" kern="1200" dirty="0">
              <a:solidFill>
                <a:srgbClr val="FFFF00"/>
              </a:solidFill>
            </a:rPr>
            <a:t>l’anno t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i="1" kern="1200" dirty="0">
              <a:solidFill>
                <a:srgbClr val="FFFF00"/>
              </a:solidFill>
            </a:rPr>
            <a:t>Diffusione in report ETSC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i="1" kern="1200" dirty="0"/>
            <a:t>giugno dell’anno t+1  </a:t>
          </a:r>
        </a:p>
      </dsp:txBody>
      <dsp:txXfrm>
        <a:off x="1962560" y="1298236"/>
        <a:ext cx="1342475" cy="3266634"/>
      </dsp:txXfrm>
    </dsp:sp>
    <dsp:sp modelId="{71BA40D9-C201-408B-9920-0CE63219FF82}">
      <dsp:nvSpPr>
        <dsp:cNvPr id="0" name=""/>
        <dsp:cNvSpPr/>
      </dsp:nvSpPr>
      <dsp:spPr>
        <a:xfrm>
          <a:off x="5741717" y="964297"/>
          <a:ext cx="1810766" cy="38427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>
              <a:solidFill>
                <a:srgbClr val="FFFF00"/>
              </a:solidFill>
            </a:rPr>
            <a:t>Fornitura alla Commissione europea dei dati annuali riferiti all</a:t>
          </a:r>
          <a:r>
            <a:rPr lang="it-IT" sz="1800" b="1" i="1" kern="1200" dirty="0">
              <a:solidFill>
                <a:srgbClr val="FFFF00"/>
              </a:solidFill>
            </a:rPr>
            <a:t>’anno t</a:t>
          </a:r>
          <a:endParaRPr lang="it-IT" sz="1800" b="1" kern="1200" dirty="0">
            <a:solidFill>
              <a:srgbClr val="FFFF00"/>
            </a:solidFill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kern="1200" dirty="0"/>
            <a:t> </a:t>
          </a:r>
          <a:r>
            <a:rPr lang="it-IT" sz="1800" b="0" i="1" kern="1200" dirty="0"/>
            <a:t>entro il 31 ottobre dell’anno t+1  per la  banca dati comunitaria sugli incidenti stradali </a:t>
          </a:r>
        </a:p>
      </dsp:txBody>
      <dsp:txXfrm>
        <a:off x="5830111" y="1052691"/>
        <a:ext cx="1633978" cy="3665997"/>
      </dsp:txXfrm>
    </dsp:sp>
    <dsp:sp modelId="{1BC1D791-77AA-410F-A8BB-95D5997544FB}">
      <dsp:nvSpPr>
        <dsp:cNvPr id="0" name=""/>
        <dsp:cNvSpPr/>
      </dsp:nvSpPr>
      <dsp:spPr>
        <a:xfrm>
          <a:off x="3326370" y="1259473"/>
          <a:ext cx="1274919" cy="34123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FFFF00"/>
              </a:solidFill>
            </a:rPr>
            <a:t>Dati DEFINITIVI riferiti all’anno </a:t>
          </a:r>
          <a:r>
            <a:rPr lang="it-IT" sz="1800" b="1" i="1" kern="1200" dirty="0">
              <a:solidFill>
                <a:srgbClr val="FFFF00"/>
              </a:solidFill>
            </a:rPr>
            <a:t>t</a:t>
          </a:r>
          <a:r>
            <a:rPr lang="it-IT" sz="1800" b="1" kern="1200" dirty="0">
              <a:solidFill>
                <a:srgbClr val="FFFF00"/>
              </a:solidFill>
            </a:rPr>
            <a:t> 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i="1" kern="1200" dirty="0"/>
            <a:t>luglio dell’anno t+1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b="0" kern="1200" dirty="0"/>
        </a:p>
      </dsp:txBody>
      <dsp:txXfrm>
        <a:off x="3388606" y="1321709"/>
        <a:ext cx="1150447" cy="3287850"/>
      </dsp:txXfrm>
    </dsp:sp>
    <dsp:sp modelId="{14E30490-F28C-4BB6-8178-16FB5286C2FF}">
      <dsp:nvSpPr>
        <dsp:cNvPr id="0" name=""/>
        <dsp:cNvSpPr/>
      </dsp:nvSpPr>
      <dsp:spPr>
        <a:xfrm>
          <a:off x="4506282" y="1275317"/>
          <a:ext cx="1264449" cy="33621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FFFF00"/>
              </a:solidFill>
            </a:rPr>
            <a:t>Dati riferiti all’anno </a:t>
          </a:r>
          <a:r>
            <a:rPr lang="it-IT" sz="1800" b="1" i="1" kern="1200" dirty="0">
              <a:solidFill>
                <a:srgbClr val="FFFF00"/>
              </a:solidFill>
            </a:rPr>
            <a:t>t</a:t>
          </a:r>
          <a:r>
            <a:rPr lang="it-IT" sz="1800" b="1" kern="1200" dirty="0">
              <a:solidFill>
                <a:srgbClr val="FFFF00"/>
              </a:solidFill>
            </a:rPr>
            <a:t> 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FFFF00"/>
              </a:solidFill>
            </a:rPr>
            <a:t>Popolamento DWH </a:t>
          </a:r>
          <a:r>
            <a:rPr lang="it-IT" sz="1800" b="1" kern="1200" dirty="0" err="1">
              <a:solidFill>
                <a:srgbClr val="FFFF00"/>
              </a:solidFill>
            </a:rPr>
            <a:t>I.stat</a:t>
          </a:r>
          <a:endParaRPr lang="it-IT" sz="1800" b="1" kern="1200" dirty="0">
            <a:solidFill>
              <a:srgbClr val="FFFF00"/>
            </a:solidFill>
          </a:endParaRP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FFFF00"/>
              </a:solidFill>
            </a:rPr>
            <a:t>Focus regionali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i="1" kern="1200" dirty="0"/>
            <a:t>settembre/ottobre dell’anno t+1</a:t>
          </a:r>
          <a:endParaRPr lang="it-IT" sz="1800" b="0" kern="1200" dirty="0"/>
        </a:p>
      </dsp:txBody>
      <dsp:txXfrm>
        <a:off x="4568007" y="1337042"/>
        <a:ext cx="1140999" cy="3238728"/>
      </dsp:txXfrm>
    </dsp:sp>
    <dsp:sp modelId="{36AE0C27-E691-4C52-A99A-48D93275567A}">
      <dsp:nvSpPr>
        <dsp:cNvPr id="0" name=""/>
        <dsp:cNvSpPr/>
      </dsp:nvSpPr>
      <dsp:spPr>
        <a:xfrm>
          <a:off x="7527145" y="1417497"/>
          <a:ext cx="1299608" cy="3145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FFFF00"/>
              </a:solidFill>
            </a:rPr>
            <a:t>File microdati per la ricerca 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chemeClr val="bg1"/>
              </a:solidFill>
            </a:rPr>
            <a:t>e 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FFFF00"/>
              </a:solidFill>
            </a:rPr>
            <a:t>File ad uso pubblico 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i="1" kern="1200" dirty="0">
              <a:solidFill>
                <a:srgbClr val="FFFF00"/>
              </a:solidFill>
            </a:rPr>
            <a:t>Anno t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i="1" kern="1200" dirty="0"/>
            <a:t>dicembre anno t+1</a:t>
          </a:r>
        </a:p>
      </dsp:txBody>
      <dsp:txXfrm>
        <a:off x="7590587" y="1480939"/>
        <a:ext cx="1172724" cy="3018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A9DDD-11B2-41D5-B252-9F7EA84675E8}" type="datetimeFigureOut">
              <a:rPr lang="it-IT" smtClean="0"/>
              <a:pPr/>
              <a:t>19/09/2019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FD5B1-CB73-493D-BE62-57EC14098FA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346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1B010-E148-4B00-8E45-AA146ADE587C}" type="datetimeFigureOut">
              <a:rPr lang="it-IT" smtClean="0"/>
              <a:pPr/>
              <a:t>19/09/2019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532FE-FC17-45C9-B684-83ABC3197C2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22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532FE-FC17-45C9-B684-83ABC3197C25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5899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21B76A-FF34-4C62-B3BF-41ADE290E617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t-IT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3900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532FE-FC17-45C9-B684-83ABC3197C25}" type="slidenum">
              <a:rPr lang="it-IT" smtClean="0"/>
              <a:pPr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0941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532FE-FC17-45C9-B684-83ABC3197C25}" type="slidenum">
              <a:rPr lang="it-IT" smtClean="0"/>
              <a:pPr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0770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5166B0-27E4-433E-A011-DA0DB757AACA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it-IT" dirty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001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532FE-FC17-45C9-B684-83ABC3197C25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7727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5166B0-27E4-433E-A011-DA0DB757AACA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it-IT" dirty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578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5166B0-27E4-433E-A011-DA0DB757AACA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it-IT" dirty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933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532FE-FC17-45C9-B684-83ABC3197C25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33901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5166B0-27E4-433E-A011-DA0DB757AACA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it-IT" dirty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3790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5166B0-27E4-433E-A011-DA0DB757AACA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it-IT" dirty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93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21B76A-FF34-4C62-B3BF-41ADE290E617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8929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F0A8AE-62D8-45E0-AD6D-2DBBC4F6A38B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it-IT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02314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fld id="{8AA397B5-379B-423D-B8AF-B932D7B5AB04}" type="slidenum">
              <a:rPr lang="it-IT" altLang="it-IT" sz="1200" smtClean="0">
                <a:latin typeface="Arial" panose="020B0604020202020204" pitchFamily="34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4343747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0D5169-4F36-4B80-B9C4-0A1E9752C4A6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it-IT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6764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0D5169-4F36-4B80-B9C4-0A1E9752C4A6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it-IT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329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21B76A-FF34-4C62-B3BF-41ADE290E617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it-IT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644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21B76A-FF34-4C62-B3BF-41ADE290E617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971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21B76A-FF34-4C62-B3BF-41ADE290E617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t-IT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4731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530" tIns="43265" rIns="86530" bIns="43265" anchor="b"/>
          <a:lstStyle/>
          <a:p>
            <a:pPr algn="r" defTabSz="865188"/>
            <a:fld id="{489A7A3A-E497-4CE9-9A34-4B12360E1792}" type="slidenum">
              <a:rPr lang="it-IT" sz="1100">
                <a:latin typeface="Calibri" pitchFamily="34" charset="0"/>
              </a:rPr>
              <a:pPr algn="r" defTabSz="865188"/>
              <a:t>5</a:t>
            </a:fld>
            <a:endParaRPr lang="it-IT" sz="1100">
              <a:latin typeface="Calibri" pitchFamily="34" charset="0"/>
            </a:endParaRPr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525" tIns="43263" rIns="86525" bIns="43263" anchor="b"/>
          <a:lstStyle/>
          <a:p>
            <a:pPr algn="r" defTabSz="865188"/>
            <a:fld id="{C8808F5A-2F18-4DE6-9694-7F6CE7737EFA}" type="slidenum">
              <a:rPr lang="it-IT" sz="1100">
                <a:latin typeface="Calibri" pitchFamily="34" charset="0"/>
              </a:rPr>
              <a:pPr algn="r" defTabSz="865188"/>
              <a:t>5</a:t>
            </a:fld>
            <a:endParaRPr lang="it-IT" sz="1100">
              <a:latin typeface="Calibri" pitchFamily="34" charset="0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887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86525" tIns="43263" rIns="86525" bIns="4326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307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21B76A-FF34-4C62-B3BF-41ADE290E617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it-IT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034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532FE-FC17-45C9-B684-83ABC3197C25}" type="slidenum">
              <a:rPr lang="it-IT" smtClean="0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1153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377831E-9BDA-4E57-A01D-9B232CFD9487}" type="slidenum">
              <a:rPr lang="it-IT" altLang="it-IT" b="0"/>
              <a:pPr eaLnBrk="1" hangingPunct="1"/>
              <a:t>8</a:t>
            </a:fld>
            <a:endParaRPr lang="it-IT" altLang="it-IT" b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946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532FE-FC17-45C9-B684-83ABC3197C25}" type="slidenum">
              <a:rPr lang="it-IT" smtClean="0"/>
              <a:pPr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6405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AutoShape 2" descr="https://webmail.istat.it/home/bruzzone@istat.it/Briefcase/logoIstat.gif"/>
          <p:cNvSpPr>
            <a:spLocks noChangeAspect="1" noChangeArrowheads="1"/>
          </p:cNvSpPr>
          <p:nvPr userDrawn="1"/>
        </p:nvSpPr>
        <p:spPr bwMode="auto">
          <a:xfrm>
            <a:off x="28575" y="-90488"/>
            <a:ext cx="514350" cy="20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t-IT" sz="1425"/>
          </a:p>
        </p:txBody>
      </p:sp>
      <p:sp>
        <p:nvSpPr>
          <p:cNvPr id="6" name="AutoShape 4" descr="https://webmail.istat.it/home/bruzzone@istat.it/Briefcase/logoIstat.gif"/>
          <p:cNvSpPr>
            <a:spLocks noChangeAspect="1" noChangeArrowheads="1"/>
          </p:cNvSpPr>
          <p:nvPr userDrawn="1"/>
        </p:nvSpPr>
        <p:spPr bwMode="auto">
          <a:xfrm>
            <a:off x="142875" y="61913"/>
            <a:ext cx="514350" cy="20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t-IT" sz="1425"/>
          </a:p>
        </p:txBody>
      </p:sp>
      <p:sp>
        <p:nvSpPr>
          <p:cNvPr id="7" name="AutoShape 6" descr="https://webmail.istat.it/home/bruzzone@istat.it/Briefcase/logoIstat.gif"/>
          <p:cNvSpPr>
            <a:spLocks noChangeAspect="1" noChangeArrowheads="1"/>
          </p:cNvSpPr>
          <p:nvPr userDrawn="1"/>
        </p:nvSpPr>
        <p:spPr bwMode="auto">
          <a:xfrm>
            <a:off x="257175" y="214313"/>
            <a:ext cx="514350" cy="20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t-IT" sz="1425"/>
          </a:p>
        </p:txBody>
      </p:sp>
      <p:pic>
        <p:nvPicPr>
          <p:cNvPr id="8" name="Immagine 10" descr="marchio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998" y="6476116"/>
            <a:ext cx="689562" cy="38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 userDrawn="1"/>
        </p:nvSpPr>
        <p:spPr>
          <a:xfrm>
            <a:off x="142874" y="6538917"/>
            <a:ext cx="8601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Bruzzone S</a:t>
            </a:r>
            <a:r>
              <a:rPr lang="it-IT" sz="1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–</a:t>
            </a:r>
            <a:r>
              <a:rPr lang="it-IT" sz="1200" b="1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Informazioni statistiche e sicurezza stradale: il ruolo dell'Istat e la collaborazione con le Regioni</a:t>
            </a:r>
          </a:p>
        </p:txBody>
      </p:sp>
    </p:spTree>
    <p:extLst>
      <p:ext uri="{BB962C8B-B14F-4D97-AF65-F5344CB8AC3E}">
        <p14:creationId xmlns:p14="http://schemas.microsoft.com/office/powerpoint/2010/main" val="84602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CA0E9C65-0E53-5A4B-BF3C-C92161761E83}" type="datetimeFigureOut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10" descr="marchio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894" y="6283791"/>
            <a:ext cx="790326" cy="43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06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CA0E9C65-0E53-5A4B-BF3C-C92161761E83}" type="datetimeFigureOut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10" descr="marchio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894" y="6283791"/>
            <a:ext cx="790326" cy="43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9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41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3" name="Immagine 10" descr="marchio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122" y="6493933"/>
            <a:ext cx="776677" cy="37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80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4350" y="1626291"/>
            <a:ext cx="8229600" cy="4525963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CA0E9C65-0E53-5A4B-BF3C-C92161761E83}" type="datetimeFigureOut">
              <a:rPr lang="it-IT" smtClean="0"/>
              <a:pPr/>
              <a:t>19/09/2019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AutoShape 2" descr="https://webmail.istat.it/home/bruzzone@istat.it/Briefcase/logoIstat.gif"/>
          <p:cNvSpPr>
            <a:spLocks noChangeAspect="1" noChangeArrowheads="1"/>
          </p:cNvSpPr>
          <p:nvPr userDrawn="1"/>
        </p:nvSpPr>
        <p:spPr bwMode="auto">
          <a:xfrm>
            <a:off x="28575" y="-90488"/>
            <a:ext cx="514350" cy="20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t-IT" sz="1425"/>
          </a:p>
        </p:txBody>
      </p:sp>
      <p:sp>
        <p:nvSpPr>
          <p:cNvPr id="7" name="AutoShape 4" descr="https://webmail.istat.it/home/bruzzone@istat.it/Briefcase/logoIstat.gif"/>
          <p:cNvSpPr>
            <a:spLocks noChangeAspect="1" noChangeArrowheads="1"/>
          </p:cNvSpPr>
          <p:nvPr userDrawn="1"/>
        </p:nvSpPr>
        <p:spPr bwMode="auto">
          <a:xfrm>
            <a:off x="142875" y="61913"/>
            <a:ext cx="514350" cy="20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t-IT" sz="1425"/>
          </a:p>
        </p:txBody>
      </p:sp>
      <p:sp>
        <p:nvSpPr>
          <p:cNvPr id="8" name="AutoShape 6" descr="https://webmail.istat.it/home/bruzzone@istat.it/Briefcase/logoIstat.gif"/>
          <p:cNvSpPr>
            <a:spLocks noChangeAspect="1" noChangeArrowheads="1"/>
          </p:cNvSpPr>
          <p:nvPr userDrawn="1"/>
        </p:nvSpPr>
        <p:spPr bwMode="auto">
          <a:xfrm>
            <a:off x="257175" y="214313"/>
            <a:ext cx="514350" cy="20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t-IT" sz="1425"/>
          </a:p>
        </p:txBody>
      </p:sp>
      <p:pic>
        <p:nvPicPr>
          <p:cNvPr id="9" name="Immagine 10" descr="marchio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894" y="6283791"/>
            <a:ext cx="790326" cy="43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 userDrawn="1"/>
        </p:nvSpPr>
        <p:spPr>
          <a:xfrm>
            <a:off x="142874" y="6538917"/>
            <a:ext cx="8601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Bruzzone S</a:t>
            </a:r>
            <a:r>
              <a:rPr lang="it-IT" sz="1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–</a:t>
            </a:r>
            <a:r>
              <a:rPr lang="it-IT" sz="1200" b="1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Informazioni statistiche e sicurezza stradale: il ruolo dell'Istat e la collaborazione con le Regioni</a:t>
            </a:r>
          </a:p>
        </p:txBody>
      </p:sp>
    </p:spTree>
    <p:extLst>
      <p:ext uri="{BB962C8B-B14F-4D97-AF65-F5344CB8AC3E}">
        <p14:creationId xmlns:p14="http://schemas.microsoft.com/office/powerpoint/2010/main" val="36348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73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2pPr>
            <a:lvl3pPr marL="6854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227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4pPr>
            <a:lvl5pPr marL="1370973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5pPr>
            <a:lvl6pPr marL="171370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6pPr>
            <a:lvl7pPr marL="2056457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7pPr>
            <a:lvl8pPr marL="239920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8pPr>
            <a:lvl9pPr marL="2741946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CA0E9C65-0E53-5A4B-BF3C-C92161761E83}" type="datetimeFigureOut">
              <a:rPr lang="it-IT" smtClean="0"/>
              <a:pPr/>
              <a:t>19/09/2019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10" descr="marchio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894" y="6283791"/>
            <a:ext cx="790326" cy="43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 userDrawn="1"/>
        </p:nvSpPr>
        <p:spPr>
          <a:xfrm>
            <a:off x="142874" y="6538917"/>
            <a:ext cx="8601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Bruzzone S</a:t>
            </a:r>
            <a:r>
              <a:rPr lang="it-IT" sz="1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–</a:t>
            </a:r>
            <a:r>
              <a:rPr lang="it-IT" sz="1200" b="1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Informazioni statistiche e sicurezza stradale: il ruolo dell'Istat e la collaborazione con le Regioni</a:t>
            </a:r>
          </a:p>
        </p:txBody>
      </p:sp>
    </p:spTree>
    <p:extLst>
      <p:ext uri="{BB962C8B-B14F-4D97-AF65-F5344CB8AC3E}">
        <p14:creationId xmlns:p14="http://schemas.microsoft.com/office/powerpoint/2010/main" val="168563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7" name="Immagine 10" descr="marchio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637" y="6420312"/>
            <a:ext cx="790326" cy="43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 userDrawn="1"/>
        </p:nvSpPr>
        <p:spPr>
          <a:xfrm>
            <a:off x="142874" y="6538917"/>
            <a:ext cx="8601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Bruzzone S</a:t>
            </a:r>
            <a:r>
              <a:rPr lang="it-IT" sz="1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–</a:t>
            </a:r>
            <a:r>
              <a:rPr lang="it-IT" sz="1200" b="1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Informazioni statistiche e sicurezza stradale: il ruolo dell'Istat e la collaborazione con le Regioni</a:t>
            </a:r>
          </a:p>
        </p:txBody>
      </p:sp>
    </p:spTree>
    <p:extLst>
      <p:ext uri="{BB962C8B-B14F-4D97-AF65-F5344CB8AC3E}">
        <p14:creationId xmlns:p14="http://schemas.microsoft.com/office/powerpoint/2010/main" val="128360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36" indent="0">
              <a:buNone/>
              <a:defRPr sz="1500" b="1"/>
            </a:lvl2pPr>
            <a:lvl3pPr marL="685486" indent="0">
              <a:buNone/>
              <a:defRPr sz="1425" b="1"/>
            </a:lvl3pPr>
            <a:lvl4pPr marL="1028227" indent="0">
              <a:buNone/>
              <a:defRPr sz="1200" b="1"/>
            </a:lvl4pPr>
            <a:lvl5pPr marL="1370973" indent="0">
              <a:buNone/>
              <a:defRPr sz="1200" b="1"/>
            </a:lvl5pPr>
            <a:lvl6pPr marL="1713709" indent="0">
              <a:buNone/>
              <a:defRPr sz="1200" b="1"/>
            </a:lvl6pPr>
            <a:lvl7pPr marL="2056457" indent="0">
              <a:buNone/>
              <a:defRPr sz="1200" b="1"/>
            </a:lvl7pPr>
            <a:lvl8pPr marL="2399200" indent="0">
              <a:buNone/>
              <a:defRPr sz="1200" b="1"/>
            </a:lvl8pPr>
            <a:lvl9pPr marL="2741946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2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6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36" indent="0">
              <a:buNone/>
              <a:defRPr sz="1500" b="1"/>
            </a:lvl2pPr>
            <a:lvl3pPr marL="685486" indent="0">
              <a:buNone/>
              <a:defRPr sz="1425" b="1"/>
            </a:lvl3pPr>
            <a:lvl4pPr marL="1028227" indent="0">
              <a:buNone/>
              <a:defRPr sz="1200" b="1"/>
            </a:lvl4pPr>
            <a:lvl5pPr marL="1370973" indent="0">
              <a:buNone/>
              <a:defRPr sz="1200" b="1"/>
            </a:lvl5pPr>
            <a:lvl6pPr marL="1713709" indent="0">
              <a:buNone/>
              <a:defRPr sz="1200" b="1"/>
            </a:lvl6pPr>
            <a:lvl7pPr marL="2056457" indent="0">
              <a:buNone/>
              <a:defRPr sz="1200" b="1"/>
            </a:lvl7pPr>
            <a:lvl8pPr marL="2399200" indent="0">
              <a:buNone/>
              <a:defRPr sz="1200" b="1"/>
            </a:lvl8pPr>
            <a:lvl9pPr marL="2741946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2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703327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153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10" descr="marchio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894" y="6283791"/>
            <a:ext cx="790326" cy="43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50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CA0E9C65-0E53-5A4B-BF3C-C92161761E83}" type="datetimeFigureOut">
              <a:rPr lang="it-IT" smtClean="0"/>
              <a:pPr/>
              <a:t>19/09/2019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10" descr="marchio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305" y="6452608"/>
            <a:ext cx="950495" cy="41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 userDrawn="1"/>
        </p:nvSpPr>
        <p:spPr>
          <a:xfrm>
            <a:off x="5202" y="6548590"/>
            <a:ext cx="8356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Bruzzone S</a:t>
            </a:r>
            <a:r>
              <a:rPr lang="it-IT" sz="14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–</a:t>
            </a:r>
            <a:r>
              <a:rPr lang="it-IT" sz="1400" b="1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rilevazione degli incidenti stradali con lesioni a persone</a:t>
            </a:r>
          </a:p>
        </p:txBody>
      </p:sp>
    </p:spTree>
    <p:extLst>
      <p:ext uri="{BB962C8B-B14F-4D97-AF65-F5344CB8AC3E}">
        <p14:creationId xmlns:p14="http://schemas.microsoft.com/office/powerpoint/2010/main" val="387178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13" y="273052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69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13" y="1435104"/>
            <a:ext cx="3008313" cy="4691063"/>
          </a:xfrm>
        </p:spPr>
        <p:txBody>
          <a:bodyPr/>
          <a:lstStyle>
            <a:lvl1pPr marL="0" indent="0">
              <a:buNone/>
              <a:defRPr sz="1125"/>
            </a:lvl1pPr>
            <a:lvl2pPr marL="342736" indent="0">
              <a:buNone/>
              <a:defRPr sz="900"/>
            </a:lvl2pPr>
            <a:lvl3pPr marL="685486" indent="0">
              <a:buNone/>
              <a:defRPr sz="825"/>
            </a:lvl3pPr>
            <a:lvl4pPr marL="1028227" indent="0">
              <a:buNone/>
              <a:defRPr sz="675"/>
            </a:lvl4pPr>
            <a:lvl5pPr marL="1370973" indent="0">
              <a:buNone/>
              <a:defRPr sz="675"/>
            </a:lvl5pPr>
            <a:lvl6pPr marL="1713709" indent="0">
              <a:buNone/>
              <a:defRPr sz="675"/>
            </a:lvl6pPr>
            <a:lvl7pPr marL="2056457" indent="0">
              <a:buNone/>
              <a:defRPr sz="675"/>
            </a:lvl7pPr>
            <a:lvl8pPr marL="2399200" indent="0">
              <a:buNone/>
              <a:defRPr sz="675"/>
            </a:lvl8pPr>
            <a:lvl9pPr marL="2741946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CA0E9C65-0E53-5A4B-BF3C-C92161761E83}" type="datetimeFigureOut">
              <a:rPr lang="it-IT" smtClean="0"/>
              <a:pPr/>
              <a:t>19/09/2019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Immagine 10" descr="marchio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894" y="6283791"/>
            <a:ext cx="790326" cy="43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10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736" indent="0">
              <a:buNone/>
              <a:defRPr sz="2100"/>
            </a:lvl2pPr>
            <a:lvl3pPr marL="685486" indent="0">
              <a:buNone/>
              <a:defRPr sz="1800"/>
            </a:lvl3pPr>
            <a:lvl4pPr marL="1028227" indent="0">
              <a:buNone/>
              <a:defRPr sz="1500"/>
            </a:lvl4pPr>
            <a:lvl5pPr marL="1370973" indent="0">
              <a:buNone/>
              <a:defRPr sz="1500"/>
            </a:lvl5pPr>
            <a:lvl6pPr marL="1713709" indent="0">
              <a:buNone/>
              <a:defRPr sz="1500"/>
            </a:lvl6pPr>
            <a:lvl7pPr marL="2056457" indent="0">
              <a:buNone/>
              <a:defRPr sz="1500"/>
            </a:lvl7pPr>
            <a:lvl8pPr marL="2399200" indent="0">
              <a:buNone/>
              <a:defRPr sz="1500"/>
            </a:lvl8pPr>
            <a:lvl9pPr marL="2741946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54"/>
            <a:ext cx="5486400" cy="804863"/>
          </a:xfrm>
        </p:spPr>
        <p:txBody>
          <a:bodyPr/>
          <a:lstStyle>
            <a:lvl1pPr marL="0" indent="0">
              <a:buNone/>
              <a:defRPr sz="1125"/>
            </a:lvl1pPr>
            <a:lvl2pPr marL="342736" indent="0">
              <a:buNone/>
              <a:defRPr sz="900"/>
            </a:lvl2pPr>
            <a:lvl3pPr marL="685486" indent="0">
              <a:buNone/>
              <a:defRPr sz="825"/>
            </a:lvl3pPr>
            <a:lvl4pPr marL="1028227" indent="0">
              <a:buNone/>
              <a:defRPr sz="675"/>
            </a:lvl4pPr>
            <a:lvl5pPr marL="1370973" indent="0">
              <a:buNone/>
              <a:defRPr sz="675"/>
            </a:lvl5pPr>
            <a:lvl6pPr marL="1713709" indent="0">
              <a:buNone/>
              <a:defRPr sz="675"/>
            </a:lvl6pPr>
            <a:lvl7pPr marL="2056457" indent="0">
              <a:buNone/>
              <a:defRPr sz="675"/>
            </a:lvl7pPr>
            <a:lvl8pPr marL="2399200" indent="0">
              <a:buNone/>
              <a:defRPr sz="675"/>
            </a:lvl8pPr>
            <a:lvl9pPr marL="2741946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CA0E9C65-0E53-5A4B-BF3C-C92161761E83}" type="datetimeFigureOut">
              <a:rPr lang="it-IT" smtClean="0"/>
              <a:pPr/>
              <a:t>19/09/2019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Immagine 10" descr="marchio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894" y="6283791"/>
            <a:ext cx="790326" cy="43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81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96" tIns="45699" rIns="91396" bIns="45699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396" tIns="45699" rIns="91396" bIns="45699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4" name="AutoShape 2" descr="https://webmail.istat.it/home/bruzzone@istat.it/Briefcase/logoIstat.gif"/>
          <p:cNvSpPr>
            <a:spLocks noChangeAspect="1" noChangeArrowheads="1"/>
          </p:cNvSpPr>
          <p:nvPr userDrawn="1"/>
        </p:nvSpPr>
        <p:spPr bwMode="auto">
          <a:xfrm>
            <a:off x="28575" y="-90488"/>
            <a:ext cx="514350" cy="20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t-IT" sz="1425"/>
          </a:p>
        </p:txBody>
      </p:sp>
      <p:sp>
        <p:nvSpPr>
          <p:cNvPr id="7" name="AutoShape 4" descr="https://webmail.istat.it/home/bruzzone@istat.it/Briefcase/logoIstat.gif"/>
          <p:cNvSpPr>
            <a:spLocks noChangeAspect="1" noChangeArrowheads="1"/>
          </p:cNvSpPr>
          <p:nvPr userDrawn="1"/>
        </p:nvSpPr>
        <p:spPr bwMode="auto">
          <a:xfrm>
            <a:off x="142875" y="61913"/>
            <a:ext cx="514350" cy="20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t-IT" sz="1425"/>
          </a:p>
        </p:txBody>
      </p:sp>
      <p:sp>
        <p:nvSpPr>
          <p:cNvPr id="8" name="AutoShape 6" descr="https://webmail.istat.it/home/bruzzone@istat.it/Briefcase/logoIstat.gif"/>
          <p:cNvSpPr>
            <a:spLocks noChangeAspect="1" noChangeArrowheads="1"/>
          </p:cNvSpPr>
          <p:nvPr userDrawn="1"/>
        </p:nvSpPr>
        <p:spPr bwMode="auto">
          <a:xfrm>
            <a:off x="257175" y="214313"/>
            <a:ext cx="514350" cy="20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t-IT" sz="1425"/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142874" y="6538917"/>
            <a:ext cx="8601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Bruzzone S</a:t>
            </a:r>
            <a:r>
              <a:rPr lang="it-IT" sz="1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–</a:t>
            </a:r>
            <a:r>
              <a:rPr lang="it-IT" sz="1200" b="1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Informazioni statistiche e sicurezza stradale: il ruolo dell'Istat e la collaborazione con le Regioni</a:t>
            </a:r>
          </a:p>
        </p:txBody>
      </p:sp>
    </p:spTree>
    <p:extLst>
      <p:ext uri="{BB962C8B-B14F-4D97-AF65-F5344CB8AC3E}">
        <p14:creationId xmlns:p14="http://schemas.microsoft.com/office/powerpoint/2010/main" val="204439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34273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059" indent="-257059" algn="l" defTabSz="34273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960" indent="-214214" algn="l" defTabSz="342736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54" indent="-171373" algn="l" defTabSz="34273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00" indent="-171373" algn="l" defTabSz="342736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341" indent="-171373" algn="l" defTabSz="342736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091" indent="-171373" algn="l" defTabSz="342736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827" indent="-171373" algn="l" defTabSz="342736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573" indent="-171373" algn="l" defTabSz="342736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314" indent="-171373" algn="l" defTabSz="342736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4273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736" algn="l" defTabSz="34273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486" algn="l" defTabSz="34273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227" algn="l" defTabSz="34273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70973" algn="l" defTabSz="34273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3709" algn="l" defTabSz="34273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6457" algn="l" defTabSz="34273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9200" algn="l" defTabSz="34273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41946" algn="l" defTabSz="34273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7" Type="http://schemas.openxmlformats.org/officeDocument/2006/relationships/image" Target="../media/image5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.png" /><Relationship Id="rId5" Type="http://schemas.openxmlformats.org/officeDocument/2006/relationships/image" Target="../media/image3.emf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 /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stat.it/it/archivio/232366" TargetMode="External" /><Relationship Id="rId13" Type="http://schemas.openxmlformats.org/officeDocument/2006/relationships/hyperlink" Target="https://www.istat.it/it/archivio/87539" TargetMode="External" /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12" Type="http://schemas.openxmlformats.org/officeDocument/2006/relationships/hyperlink" Target="https://www.istat.it/it/archivio/76750" TargetMode="External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Relationship Id="rId6" Type="http://schemas.openxmlformats.org/officeDocument/2006/relationships/diagramColors" Target="../diagrams/colors1.xml" /><Relationship Id="rId11" Type="http://schemas.openxmlformats.org/officeDocument/2006/relationships/hyperlink" Target="http://dati.istat.it/" TargetMode="External" /><Relationship Id="rId5" Type="http://schemas.openxmlformats.org/officeDocument/2006/relationships/diagramQuickStyle" Target="../diagrams/quickStyle1.xml" /><Relationship Id="rId10" Type="http://schemas.openxmlformats.org/officeDocument/2006/relationships/hyperlink" Target="https://www.istat.it/it/archivio/223558" TargetMode="External" /><Relationship Id="rId4" Type="http://schemas.openxmlformats.org/officeDocument/2006/relationships/diagramLayout" Target="../diagrams/layout1.xml" /><Relationship Id="rId9" Type="http://schemas.openxmlformats.org/officeDocument/2006/relationships/hyperlink" Target="https://www.istat.it/it/archivio/225376" TargetMode="Externa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15.emf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2.xml" /><Relationship Id="rId5" Type="http://schemas.openxmlformats.org/officeDocument/2006/relationships/hyperlink" Target="https://www.aaam.org/abbreviated-injury-scale-ais/" TargetMode="External" /><Relationship Id="rId4" Type="http://schemas.openxmlformats.org/officeDocument/2006/relationships/image" Target="../media/image17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7" Type="http://schemas.openxmlformats.org/officeDocument/2006/relationships/image" Target="../media/image21.emf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20.jpg" /><Relationship Id="rId5" Type="http://schemas.openxmlformats.org/officeDocument/2006/relationships/hyperlink" Target="http://europa.eu/rapid/press-release_MEMO-19-1990_en.htm" TargetMode="External" /><Relationship Id="rId4" Type="http://schemas.openxmlformats.org/officeDocument/2006/relationships/hyperlink" Target="https://etsc.eu/13th-annual-road-safety-performance-index-pin-report/" TargetMode="External" 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 /><Relationship Id="rId3" Type="http://schemas.openxmlformats.org/officeDocument/2006/relationships/image" Target="../media/image22.png" /><Relationship Id="rId7" Type="http://schemas.openxmlformats.org/officeDocument/2006/relationships/image" Target="../media/image26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25.png" /><Relationship Id="rId5" Type="http://schemas.openxmlformats.org/officeDocument/2006/relationships/image" Target="../media/image24.png" /><Relationship Id="rId4" Type="http://schemas.openxmlformats.org/officeDocument/2006/relationships/image" Target="../media/image23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at.it/it/archivio/4609" TargetMode="Externa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.wdp" /><Relationship Id="rId3" Type="http://schemas.openxmlformats.org/officeDocument/2006/relationships/image" Target="../media/image28.png" /><Relationship Id="rId7" Type="http://schemas.openxmlformats.org/officeDocument/2006/relationships/image" Target="../media/image30.png" /><Relationship Id="rId12" Type="http://schemas.openxmlformats.org/officeDocument/2006/relationships/image" Target="../media/image33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2.xml" /><Relationship Id="rId6" Type="http://schemas.microsoft.com/office/2007/relationships/hdphoto" Target="../media/hdphoto2.wdp" /><Relationship Id="rId11" Type="http://schemas.openxmlformats.org/officeDocument/2006/relationships/image" Target="../media/image32.png" /><Relationship Id="rId5" Type="http://schemas.openxmlformats.org/officeDocument/2006/relationships/image" Target="../media/image29.png" /><Relationship Id="rId10" Type="http://schemas.microsoft.com/office/2007/relationships/hdphoto" Target="../media/hdphoto4.wdp" /><Relationship Id="rId4" Type="http://schemas.microsoft.com/office/2007/relationships/hdphoto" Target="../media/hdphoto1.wdp" /><Relationship Id="rId9" Type="http://schemas.openxmlformats.org/officeDocument/2006/relationships/image" Target="../media/image31.pn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35.emf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 /><Relationship Id="rId7" Type="http://schemas.openxmlformats.org/officeDocument/2006/relationships/image" Target="../media/image40.emf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39.jpeg" /><Relationship Id="rId5" Type="http://schemas.openxmlformats.org/officeDocument/2006/relationships/image" Target="../media/image38.png" /><Relationship Id="rId4" Type="http://schemas.openxmlformats.org/officeDocument/2006/relationships/image" Target="../media/image37.pn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1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7" Type="http://schemas.openxmlformats.org/officeDocument/2006/relationships/image" Target="../media/image42.jpe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12.xml" /><Relationship Id="rId6" Type="http://schemas.openxmlformats.org/officeDocument/2006/relationships/hyperlink" Target="https://www.google.it/url?sa=i&amp;rct=j&amp;q=&amp;esrc=s&amp;source=images&amp;cd=&amp;cad=rja&amp;uact=8&amp;ved=2ahUKEwiemurrh9neAhVB-6QKHRuPCjIQjRx6BAgBEAU&amp;url=https://www.lentepubblica.it/cittadini-e-imprese/addio-democrazia-digitale-il-fallimento-dei-5-stelle/attachment/stop-2/&amp;psig=AOvVaw1pxxW1bpBZSvsC6ti8aaUR&amp;ust=1542462794397054" TargetMode="External" /><Relationship Id="rId5" Type="http://schemas.openxmlformats.org/officeDocument/2006/relationships/image" Target="../media/image22.png" /><Relationship Id="rId4" Type="http://schemas.openxmlformats.org/officeDocument/2006/relationships/image" Target="../media/image23.pn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44.emf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at.it/it/archivio/232366" TargetMode="External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45.png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bruzzone@istat.it" TargetMode="External" /><Relationship Id="rId2" Type="http://schemas.openxmlformats.org/officeDocument/2006/relationships/hyperlink" Target="http://www.istat.it/" TargetMode="Externa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8.png" /><Relationship Id="rId5" Type="http://schemas.openxmlformats.org/officeDocument/2006/relationships/image" Target="../media/image47.png" /><Relationship Id="rId4" Type="http://schemas.openxmlformats.org/officeDocument/2006/relationships/image" Target="../media/image46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Relationship Id="rId4" Type="http://schemas.openxmlformats.org/officeDocument/2006/relationships/hyperlink" Target="http://archivio.statoregioni.it/dettaglioDoccd95.html?idprov=16865&amp;iddoc=52078&amp;tipodoc=2&amp;CONF=UNI" TargetMode="Externa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412207" y="1504265"/>
            <a:ext cx="66269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dirty="0"/>
          </a:p>
          <a:p>
            <a:pPr algn="ctr"/>
            <a:r>
              <a:rPr lang="it-IT" sz="2400" dirty="0"/>
              <a:t> </a:t>
            </a:r>
            <a:r>
              <a:rPr lang="it-IT" sz="2400" b="1" dirty="0">
                <a:solidFill>
                  <a:srgbClr val="C00000"/>
                </a:solidFill>
                <a:latin typeface="+mj-lt"/>
              </a:rPr>
              <a:t>Informazioni statistiche e sicurezza stradale: </a:t>
            </a:r>
          </a:p>
          <a:p>
            <a:pPr algn="ctr"/>
            <a:r>
              <a:rPr lang="it-IT" sz="2400" b="1" dirty="0">
                <a:solidFill>
                  <a:srgbClr val="C00000"/>
                </a:solidFill>
                <a:latin typeface="+mj-lt"/>
              </a:rPr>
              <a:t>il ruolo dell'Istat e la collaborazione con le Regioni</a:t>
            </a:r>
          </a:p>
          <a:p>
            <a:pPr algn="ctr"/>
            <a:endParaRPr lang="it-IT" sz="2400" b="1" dirty="0">
              <a:solidFill>
                <a:srgbClr val="C00000"/>
              </a:solidFill>
              <a:latin typeface="+mj-lt"/>
            </a:endParaRPr>
          </a:p>
          <a:p>
            <a:pPr algn="ctr"/>
            <a:endParaRPr lang="it-IT" sz="22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Silvia </a:t>
            </a:r>
            <a:r>
              <a:rPr lang="it-IT" sz="2400" b="1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Bruzzone</a:t>
            </a: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    </a:t>
            </a:r>
          </a:p>
          <a:p>
            <a:pPr algn="ctr"/>
            <a:r>
              <a:rPr lang="it-IT" sz="22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Direzione centrale per le statistiche sociali e il censimento della popolazione</a:t>
            </a:r>
          </a:p>
          <a:p>
            <a:pPr algn="ctr"/>
            <a:r>
              <a:rPr lang="it-IT" sz="22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Istat - Roma</a:t>
            </a:r>
            <a:endParaRPr lang="it-IT" sz="22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118625" y="-9051"/>
            <a:ext cx="7205187" cy="30062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68547" tIns="34274" rIns="68547" bIns="34274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300" dirty="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60808" y="5026411"/>
            <a:ext cx="8184102" cy="11986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4000" tIns="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sz="1800" b="1" dirty="0"/>
              <a:t>Regione Marche </a:t>
            </a:r>
          </a:p>
          <a:p>
            <a:r>
              <a:rPr lang="it-IT" sz="1800" dirty="0"/>
              <a:t>Sala Parlamentino Palazzo Li </a:t>
            </a:r>
            <a:r>
              <a:rPr lang="it-IT" sz="1800" dirty="0" err="1"/>
              <a:t>Madou</a:t>
            </a:r>
            <a:endParaRPr lang="it-IT" sz="1800" b="1" dirty="0"/>
          </a:p>
          <a:p>
            <a:endParaRPr lang="it-IT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it-IT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Ancona | 19 settembre 2019 </a:t>
            </a:r>
          </a:p>
          <a:p>
            <a:pPr algn="just"/>
            <a:endParaRPr lang="it-IT" sz="1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13" name="Immagine 10" descr="marchio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970" y="2733521"/>
            <a:ext cx="1181374" cy="49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4970" y="5217244"/>
            <a:ext cx="3188842" cy="56123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24" y="1941679"/>
            <a:ext cx="2155190" cy="1583685"/>
          </a:xfrm>
          <a:prstGeom prst="rect">
            <a:avLst/>
          </a:prstGeom>
        </p:spPr>
      </p:pic>
      <p:pic>
        <p:nvPicPr>
          <p:cNvPr id="9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775" y="3396215"/>
            <a:ext cx="1744311" cy="153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63" y="294472"/>
            <a:ext cx="5180433" cy="145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2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34" y="335349"/>
            <a:ext cx="2974830" cy="4165773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728663" y="0"/>
            <a:ext cx="765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b="1" dirty="0">
                <a:solidFill>
                  <a:schemeClr val="bg1"/>
                </a:solidFill>
              </a:rPr>
              <a:t>Georeferenziazione degli incidenti stradali nel 2016: sistema WGS84</a:t>
            </a:r>
          </a:p>
        </p:txBody>
      </p:sp>
      <p:sp>
        <p:nvSpPr>
          <p:cNvPr id="2" name="Rettangolo 1"/>
          <p:cNvSpPr/>
          <p:nvPr/>
        </p:nvSpPr>
        <p:spPr>
          <a:xfrm>
            <a:off x="93659" y="4177975"/>
            <a:ext cx="3278807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fornitura dei dati sulle coordinate è andata gradualmente migliorando nel tempo, passando da circa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43% degli incidenti </a:t>
            </a:r>
            <a:r>
              <a:rPr lang="it-IT" sz="1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geolocalizzati</a:t>
            </a:r>
            <a:r>
              <a:rPr lang="it-IT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nel 2013 ad una copertura del 72% sul territorio nazionale nel 2016 e 69,7% nel 2017, 68,4 % nel 2018 (dati ancora non integrati da ACI)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639199" y="0"/>
            <a:ext cx="6433990" cy="365648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ctr" defTabSz="45698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Geolocalizzazione</a:t>
            </a:r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incidenti stradali. Anno 2018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466" y="498764"/>
            <a:ext cx="5706501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4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63" y="746625"/>
            <a:ext cx="7674605" cy="5513696"/>
          </a:xfr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977463" y="0"/>
            <a:ext cx="8178570" cy="365648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ctr" defTabSz="45698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it-I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977463" y="4346"/>
            <a:ext cx="793005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chemeClr val="bg1"/>
                </a:solidFill>
              </a:rPr>
              <a:t>Geolocalizzazione</a:t>
            </a:r>
            <a:r>
              <a:rPr lang="it-IT" b="1" dirty="0">
                <a:solidFill>
                  <a:schemeClr val="bg1"/>
                </a:solidFill>
              </a:rPr>
              <a:t> incidenti stradali 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it-IT" b="1" dirty="0">
                <a:solidFill>
                  <a:schemeClr val="bg1"/>
                </a:solidFill>
              </a:rPr>
              <a:t>utilizzo</a:t>
            </a:r>
            <a:r>
              <a:rPr lang="en-US" b="1" dirty="0">
                <a:solidFill>
                  <a:schemeClr val="bg1"/>
                </a:solidFill>
              </a:rPr>
              <a:t> di QGIS  (Nord </a:t>
            </a:r>
            <a:r>
              <a:rPr lang="it-IT" b="1" dirty="0">
                <a:solidFill>
                  <a:schemeClr val="bg1"/>
                </a:solidFill>
              </a:rPr>
              <a:t>Ovest</a:t>
            </a:r>
            <a:r>
              <a:rPr lang="en-US" b="1" dirty="0">
                <a:solidFill>
                  <a:schemeClr val="bg1"/>
                </a:solidFill>
              </a:rPr>
              <a:t>)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1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764723792"/>
              </p:ext>
            </p:extLst>
          </p:nvPr>
        </p:nvGraphicFramePr>
        <p:xfrm>
          <a:off x="79606" y="176230"/>
          <a:ext cx="9031704" cy="5753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" y="381754"/>
            <a:ext cx="85196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783"/>
            <a:r>
              <a:rPr lang="it-IT" sz="1800" b="1" dirty="0">
                <a:solidFill>
                  <a:srgbClr val="CC0000"/>
                </a:solidFill>
                <a:cs typeface="Arial" charset="0"/>
              </a:rPr>
              <a:t>Prodotti per la diffusione dei dati sugli incidenti stradali </a:t>
            </a:r>
          </a:p>
          <a:p>
            <a:pPr defTabSz="685783"/>
            <a:endParaRPr lang="it-IT" altLang="it-IT" sz="18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932610" y="0"/>
            <a:ext cx="7763492" cy="352460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0" tIns="72000" rIns="0" bIns="0" rtlCol="0" anchor="ctr" anchorCtr="0">
            <a:noAutofit/>
          </a:bodyPr>
          <a:lstStyle>
            <a:lvl1pPr algn="ctr" defTabSz="45698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it-I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42044" y="4900174"/>
            <a:ext cx="87068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/>
              <a:t>Incidenti stradali 2018 </a:t>
            </a:r>
            <a:r>
              <a:rPr lang="it-IT" sz="1600" dirty="0">
                <a:hlinkClick r:id="rId8"/>
              </a:rPr>
              <a:t>https://www.istat.it/it/archivio/232366</a:t>
            </a:r>
            <a:r>
              <a:rPr lang="it-IT" sz="1600" dirty="0"/>
              <a:t> </a:t>
            </a:r>
          </a:p>
          <a:p>
            <a:r>
              <a:rPr lang="it-IT" sz="1600" dirty="0"/>
              <a:t>Stima primo semestre 2018 </a:t>
            </a:r>
            <a:r>
              <a:rPr lang="it-IT" sz="1600" dirty="0">
                <a:hlinkClick r:id="rId9"/>
              </a:rPr>
              <a:t>https://www.istat.it/it/archivio/225376</a:t>
            </a:r>
            <a:r>
              <a:rPr lang="it-IT" sz="1600" dirty="0"/>
              <a:t> </a:t>
            </a:r>
          </a:p>
          <a:p>
            <a:r>
              <a:rPr lang="it-IT" sz="1600" dirty="0"/>
              <a:t>Incidenti stradali nelle Marche. Anno 2017 </a:t>
            </a:r>
            <a:r>
              <a:rPr lang="it-IT" sz="1600" dirty="0">
                <a:hlinkClick r:id="rId10"/>
              </a:rPr>
              <a:t>https://www.istat.it/it/archivio/223558</a:t>
            </a:r>
            <a:endParaRPr lang="it-IT" sz="1600" dirty="0"/>
          </a:p>
          <a:p>
            <a:r>
              <a:rPr lang="it-IT" sz="1600" dirty="0" err="1"/>
              <a:t>I.Stat</a:t>
            </a:r>
            <a:r>
              <a:rPr lang="it-IT" sz="1600" dirty="0"/>
              <a:t> DWH  - Tema Salute e Sanità – Incidenti stradali </a:t>
            </a:r>
            <a:r>
              <a:rPr lang="it-IT" sz="1600" dirty="0">
                <a:hlinkClick r:id="rId11"/>
              </a:rPr>
              <a:t>http://dati.istat.it/</a:t>
            </a:r>
            <a:r>
              <a:rPr lang="it-IT" sz="1600" dirty="0"/>
              <a:t> </a:t>
            </a:r>
          </a:p>
          <a:p>
            <a:r>
              <a:rPr lang="it-IT" sz="1600" dirty="0"/>
              <a:t>File per la ricerca </a:t>
            </a:r>
            <a:r>
              <a:rPr lang="it-IT" sz="1600" dirty="0">
                <a:hlinkClick r:id="rId12"/>
              </a:rPr>
              <a:t>https://www.istat.it/it/archivio/76750</a:t>
            </a:r>
            <a:r>
              <a:rPr lang="it-IT" sz="1600" dirty="0"/>
              <a:t> </a:t>
            </a:r>
          </a:p>
          <a:p>
            <a:r>
              <a:rPr lang="it-IT" sz="1600" dirty="0"/>
              <a:t>File ad uso pubblico </a:t>
            </a:r>
            <a:r>
              <a:rPr lang="it-IT" sz="1600" dirty="0">
                <a:hlinkClick r:id="rId13"/>
              </a:rPr>
              <a:t>https://www.istat.it/it/archivio/87539</a:t>
            </a:r>
            <a:r>
              <a:rPr lang="it-IT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751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1118625" y="14541"/>
            <a:ext cx="7205187" cy="30062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68547" tIns="34274" rIns="68547" bIns="34274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chemeClr val="bg1"/>
                </a:solidFill>
              </a:rPr>
              <a:t>Fattori di contesto legati all’incidentalità stradale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58989" y="436191"/>
            <a:ext cx="766482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Clr>
                <a:srgbClr val="CC0000"/>
              </a:buClr>
              <a:buFont typeface="Wingdings" panose="05000000000000000000" pitchFamily="2" charset="2"/>
              <a:buChar char="ü"/>
            </a:pPr>
            <a:r>
              <a:rPr lang="it-IT" sz="1800" dirty="0"/>
              <a:t>I primi dati sulle </a:t>
            </a:r>
            <a:r>
              <a:rPr lang="it-IT" sz="1800" b="1" dirty="0">
                <a:solidFill>
                  <a:srgbClr val="CC0000"/>
                </a:solidFill>
              </a:rPr>
              <a:t>percorrenze autostradali</a:t>
            </a:r>
            <a:r>
              <a:rPr lang="it-IT" sz="1800" dirty="0"/>
              <a:t>, su 6mila chilometri di rete in concessione, mostrano una sostanziale stabilità delle percorrenze medie (+0,4%), con un aumento del 2,3% rispetto al 2017 solo per i veicoli pesanti. </a:t>
            </a:r>
          </a:p>
          <a:p>
            <a:pPr marL="285750" indent="-285750" algn="just">
              <a:spcAft>
                <a:spcPts val="1200"/>
              </a:spcAft>
              <a:buClr>
                <a:srgbClr val="CC0000"/>
              </a:buClr>
              <a:buFont typeface="Wingdings" panose="05000000000000000000" pitchFamily="2" charset="2"/>
              <a:buChar char="ü"/>
            </a:pPr>
            <a:r>
              <a:rPr lang="it-IT" sz="1800" dirty="0"/>
              <a:t>Nel 2018, le </a:t>
            </a:r>
            <a:r>
              <a:rPr lang="it-IT" sz="1800" b="1" dirty="0">
                <a:solidFill>
                  <a:srgbClr val="CC0000"/>
                </a:solidFill>
              </a:rPr>
              <a:t>prime iscrizioni di veicoli nuovi di fabbrica </a:t>
            </a:r>
            <a:r>
              <a:rPr lang="it-IT" sz="1800" dirty="0"/>
              <a:t>sono cresciute dell’1% mentre mediamente il </a:t>
            </a:r>
            <a:r>
              <a:rPr lang="it-IT" sz="1800" b="1" dirty="0">
                <a:solidFill>
                  <a:srgbClr val="CC0000"/>
                </a:solidFill>
              </a:rPr>
              <a:t>parco veicolare </a:t>
            </a:r>
            <a:r>
              <a:rPr lang="it-IT" sz="1800" dirty="0"/>
              <a:t>è aumentato dell’1,3% rispetto al 2017.</a:t>
            </a:r>
          </a:p>
          <a:p>
            <a:pPr marL="285750" indent="-285750" algn="just">
              <a:spcAft>
                <a:spcPts val="1200"/>
              </a:spcAft>
              <a:buClr>
                <a:srgbClr val="CC0000"/>
              </a:buClr>
              <a:buFont typeface="Wingdings" panose="05000000000000000000" pitchFamily="2" charset="2"/>
              <a:buChar char="ü"/>
            </a:pPr>
            <a:r>
              <a:rPr lang="it-IT" sz="1800" dirty="0"/>
              <a:t>Con più di 645 autovetture e 854 veicoli ogni mille abitanti (valori in crescita) l’Italia si conferma il Paese europeo a più </a:t>
            </a:r>
            <a:r>
              <a:rPr lang="it-IT" sz="1800" b="1" dirty="0">
                <a:solidFill>
                  <a:srgbClr val="CC0000"/>
                </a:solidFill>
              </a:rPr>
              <a:t>elevato tasso di motorizzazione</a:t>
            </a:r>
            <a:r>
              <a:rPr lang="it-IT" sz="1800" dirty="0"/>
              <a:t>. </a:t>
            </a:r>
          </a:p>
          <a:p>
            <a:pPr marL="285750" indent="-285750" algn="just">
              <a:spcAft>
                <a:spcPts val="1200"/>
              </a:spcAft>
              <a:buClr>
                <a:srgbClr val="CC0000"/>
              </a:buClr>
              <a:buFont typeface="Wingdings" panose="05000000000000000000" pitchFamily="2" charset="2"/>
              <a:buChar char="ü"/>
            </a:pPr>
            <a:r>
              <a:rPr lang="it-IT" sz="1800" b="1" dirty="0">
                <a:solidFill>
                  <a:srgbClr val="CC0000"/>
                </a:solidFill>
              </a:rPr>
              <a:t>L’anzianità del parco veicolare continua ad aumentare</a:t>
            </a:r>
            <a:r>
              <a:rPr lang="it-IT" sz="1800" dirty="0"/>
              <a:t>: il 21,6% delle autovetture appartiene alle classi Euro 0, Euro1 o Euro2, ha più di 18 anni di età.</a:t>
            </a:r>
          </a:p>
          <a:p>
            <a:pPr marL="285750" indent="-285750" algn="just">
              <a:spcAft>
                <a:spcPts val="1200"/>
              </a:spcAft>
              <a:buClr>
                <a:srgbClr val="CC0000"/>
              </a:buClr>
              <a:buFont typeface="Wingdings" panose="05000000000000000000" pitchFamily="2" charset="2"/>
              <a:buChar char="ü"/>
            </a:pPr>
            <a:r>
              <a:rPr lang="it-IT" sz="1800" b="1" dirty="0">
                <a:solidFill>
                  <a:srgbClr val="CC0000"/>
                </a:solidFill>
              </a:rPr>
              <a:t>Stabili le vendite di benzina </a:t>
            </a:r>
            <a:r>
              <a:rPr lang="it-IT" sz="1800" dirty="0"/>
              <a:t>(-0,7%), diminuiscono quelle di GPL mentre aumentano del 2,5% le vendite di gasolio.</a:t>
            </a:r>
          </a:p>
          <a:p>
            <a:pPr marL="285750" indent="-285750" algn="just">
              <a:spcAft>
                <a:spcPts val="1200"/>
              </a:spcAft>
              <a:buClr>
                <a:srgbClr val="CC0000"/>
              </a:buClr>
              <a:buFont typeface="Wingdings" panose="05000000000000000000" pitchFamily="2" charset="2"/>
              <a:buChar char="ü"/>
            </a:pPr>
            <a:r>
              <a:rPr lang="it-IT" sz="1800" dirty="0"/>
              <a:t>Nell’ultimo biennio si registra una forte </a:t>
            </a:r>
            <a:r>
              <a:rPr lang="it-IT" sz="1800" b="1" dirty="0">
                <a:solidFill>
                  <a:srgbClr val="CC0000"/>
                </a:solidFill>
              </a:rPr>
              <a:t>crescita degli spostamenti a piedi</a:t>
            </a:r>
            <a:r>
              <a:rPr lang="it-IT" sz="1800" dirty="0"/>
              <a:t>, </a:t>
            </a:r>
            <a:r>
              <a:rPr lang="it-IT" sz="1800" b="1" dirty="0">
                <a:solidFill>
                  <a:srgbClr val="CC0000"/>
                </a:solidFill>
              </a:rPr>
              <a:t>dell’utilizzo della bicicletta </a:t>
            </a:r>
            <a:r>
              <a:rPr lang="it-IT" sz="1800" dirty="0"/>
              <a:t>e della domanda per trasporto pubblico e mobilità condivisa. L’automobile rimane dunque il mezzo più utilizzato per gli spostamenti ma si scelgono anche modalità alternative (</a:t>
            </a:r>
            <a:r>
              <a:rPr lang="it-IT" sz="1800" dirty="0" err="1"/>
              <a:t>Isfort</a:t>
            </a:r>
            <a:r>
              <a:rPr lang="it-IT" sz="1800" dirty="0"/>
              <a:t>). </a:t>
            </a:r>
            <a:endParaRPr lang="it-IT" sz="1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69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1118625" y="14541"/>
            <a:ext cx="7205187" cy="30062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68547" tIns="34274" rIns="68547" bIns="34274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3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331494" y="2572690"/>
            <a:ext cx="5983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I principali risultati nel 2018</a:t>
            </a:r>
          </a:p>
        </p:txBody>
      </p:sp>
    </p:spTree>
    <p:extLst>
      <p:ext uri="{BB962C8B-B14F-4D97-AF65-F5344CB8AC3E}">
        <p14:creationId xmlns:p14="http://schemas.microsoft.com/office/powerpoint/2010/main" val="156586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11"/>
          <p:cNvSpPr>
            <a:spLocks noChangeArrowheads="1"/>
          </p:cNvSpPr>
          <p:nvPr/>
        </p:nvSpPr>
        <p:spPr bwMode="auto">
          <a:xfrm>
            <a:off x="1143002" y="701438"/>
            <a:ext cx="184731" cy="31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 sz="1425" dirty="0"/>
          </a:p>
        </p:txBody>
      </p:sp>
      <p:sp>
        <p:nvSpPr>
          <p:cNvPr id="10" name="CasellaDiTesto 1"/>
          <p:cNvSpPr txBox="1"/>
          <p:nvPr/>
        </p:nvSpPr>
        <p:spPr>
          <a:xfrm>
            <a:off x="7453792" y="3802286"/>
            <a:ext cx="1054949" cy="80014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200" b="1" dirty="0">
              <a:solidFill>
                <a:schemeClr val="bg1"/>
              </a:solidFill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1698298" y="4212115"/>
            <a:ext cx="7028261" cy="2215991"/>
            <a:chOff x="1088959" y="4564947"/>
            <a:chExt cx="7838485" cy="1465954"/>
          </a:xfrm>
        </p:grpSpPr>
        <p:sp>
          <p:nvSpPr>
            <p:cNvPr id="5" name="Rettangolo 4"/>
            <p:cNvSpPr/>
            <p:nvPr/>
          </p:nvSpPr>
          <p:spPr>
            <a:xfrm>
              <a:off x="1088959" y="4564947"/>
              <a:ext cx="7838485" cy="14659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spcAft>
                  <a:spcPts val="600"/>
                </a:spcAft>
                <a:buFont typeface="Wingdings" pitchFamily="2" charset="2"/>
                <a:buChar char="ü"/>
                <a:tabLst>
                  <a:tab pos="361950" algn="l"/>
                </a:tabLst>
              </a:pPr>
              <a:r>
                <a:rPr lang="it-IT" dirty="0">
                  <a:latin typeface="Arial Narrow" panose="020B0606020202030204" pitchFamily="34" charset="0"/>
                </a:rPr>
                <a:t> Nel 2018 si sono verificati in Italia 172.344 incidenti stradali con lesioni a persone, che hanno provocato 3.325 vittime (morti entro il 30° giorno) e 242.621 feriti.</a:t>
              </a:r>
            </a:p>
            <a:p>
              <a:pPr lvl="0" algn="just">
                <a:buFont typeface="Wingdings" pitchFamily="2" charset="2"/>
                <a:buChar char="ü"/>
              </a:pPr>
              <a:r>
                <a:rPr lang="it-IT" dirty="0">
                  <a:latin typeface="Arial Narrow" panose="020B0606020202030204" pitchFamily="34" charset="0"/>
                </a:rPr>
                <a:t> Si registra una lieve diminuzione del numero di vittime: -53 unità (-1,6%) rispetto al 2017.</a:t>
              </a:r>
            </a:p>
            <a:p>
              <a:pPr lvl="0" algn="just"/>
              <a:r>
                <a:rPr lang="it-IT" dirty="0">
                  <a:latin typeface="Arial Narrow" panose="020B0606020202030204" pitchFamily="34" charset="0"/>
                </a:rPr>
                <a:t>I feriti diminuiscono dell’1,7% e gli incidenti dello 1,5% rispetto all’anno precedente</a:t>
              </a:r>
              <a:endParaRPr lang="en-US" altLang="it-IT" b="1" dirty="0">
                <a:solidFill>
                  <a:srgbClr val="CF1E24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9" name="Freccia in giù 8"/>
            <p:cNvSpPr/>
            <p:nvPr/>
          </p:nvSpPr>
          <p:spPr>
            <a:xfrm>
              <a:off x="2439167" y="5796822"/>
              <a:ext cx="444848" cy="231508"/>
            </a:xfrm>
            <a:prstGeom prst="downArrow">
              <a:avLst/>
            </a:prstGeom>
            <a:solidFill>
              <a:srgbClr val="44B15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     </a:t>
              </a:r>
            </a:p>
          </p:txBody>
        </p:sp>
      </p:grpSp>
      <p:pic>
        <p:nvPicPr>
          <p:cNvPr id="16" name="Picture 2" descr="E:\A Irtad\Nuova cartella\len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4" y="3998477"/>
            <a:ext cx="1387384" cy="138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e 16"/>
          <p:cNvSpPr/>
          <p:nvPr/>
        </p:nvSpPr>
        <p:spPr>
          <a:xfrm>
            <a:off x="288221" y="5402410"/>
            <a:ext cx="1410077" cy="67185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Feriti</a:t>
            </a:r>
          </a:p>
        </p:txBody>
      </p:sp>
      <p:sp>
        <p:nvSpPr>
          <p:cNvPr id="3" name="Rettangolo 2"/>
          <p:cNvSpPr/>
          <p:nvPr/>
        </p:nvSpPr>
        <p:spPr>
          <a:xfrm>
            <a:off x="2028824" y="-6176"/>
            <a:ext cx="5083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b="1" dirty="0">
                <a:solidFill>
                  <a:schemeClr val="bg1"/>
                </a:solidFill>
              </a:rPr>
              <a:t>Incidenti stradali in Italia : anni 2001-2017</a:t>
            </a:r>
            <a:endParaRPr lang="it-IT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1380508" y="-9934"/>
            <a:ext cx="7763492" cy="352460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0" tIns="72000" rIns="0" bIns="0" rtlCol="0" anchor="ctr" anchorCtr="0">
            <a:noAutofit/>
          </a:bodyPr>
          <a:lstStyle>
            <a:lvl1pPr algn="ctr" defTabSz="45698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it-IT" sz="2400" b="1" dirty="0">
                <a:solidFill>
                  <a:schemeClr val="bg1"/>
                </a:solidFill>
              </a:rPr>
              <a:t> </a:t>
            </a:r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Incidenti</a:t>
            </a:r>
            <a:r>
              <a:rPr lang="it-IT" sz="2400" b="1" dirty="0">
                <a:solidFill>
                  <a:schemeClr val="bg1"/>
                </a:solidFill>
              </a:rPr>
              <a:t> stradali in Italia : anni 2001-2018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004" y="620715"/>
            <a:ext cx="8401373" cy="3313212"/>
          </a:xfrm>
          <a:prstGeom prst="rect">
            <a:avLst/>
          </a:prstGeom>
        </p:spPr>
      </p:pic>
      <p:sp>
        <p:nvSpPr>
          <p:cNvPr id="14" name="Freccia in giù 13"/>
          <p:cNvSpPr/>
          <p:nvPr/>
        </p:nvSpPr>
        <p:spPr>
          <a:xfrm>
            <a:off x="3260775" y="5446119"/>
            <a:ext cx="398866" cy="349956"/>
          </a:xfrm>
          <a:prstGeom prst="downArrow">
            <a:avLst/>
          </a:prstGeom>
          <a:solidFill>
            <a:srgbClr val="44B15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02409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888760"/>
              </p:ext>
            </p:extLst>
          </p:nvPr>
        </p:nvGraphicFramePr>
        <p:xfrm>
          <a:off x="227735" y="315167"/>
          <a:ext cx="5896501" cy="248956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92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9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9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4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6449"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Anni</a:t>
                      </a:r>
                    </a:p>
                    <a:p>
                      <a:pPr algn="l" fontAlgn="b"/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u="none" strike="noStrike" noProof="0" dirty="0">
                          <a:effectLst/>
                          <a:latin typeface="+mn-lt"/>
                        </a:rPr>
                        <a:t>Feriti gravi</a:t>
                      </a:r>
                    </a:p>
                    <a:p>
                      <a:pPr algn="l" fontAlgn="ctr"/>
                      <a:r>
                        <a:rPr lang="it-IT" sz="1800" b="1" u="none" strike="noStrike" noProof="0" dirty="0">
                          <a:effectLst/>
                          <a:latin typeface="+mn-lt"/>
                        </a:rPr>
                        <a:t>(MAIS3+) *</a:t>
                      </a:r>
                      <a:endParaRPr lang="it-I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u="none" strike="noStrike" noProof="0" dirty="0">
                          <a:effectLst/>
                          <a:latin typeface="+mn-lt"/>
                        </a:rPr>
                        <a:t>Vittime **</a:t>
                      </a:r>
                      <a:endParaRPr lang="it-IT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u="none" strike="noStrike" dirty="0">
                          <a:effectLst/>
                          <a:latin typeface="+mn-lt"/>
                        </a:rPr>
                        <a:t>Feriti gravi per ogni</a:t>
                      </a:r>
                      <a:r>
                        <a:rPr lang="it-IT" sz="1800" b="1" u="none" strike="noStrike" baseline="0" dirty="0">
                          <a:effectLst/>
                          <a:latin typeface="+mn-lt"/>
                        </a:rPr>
                        <a:t> vittima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186"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800" b="1" u="none" strike="noStrike" dirty="0">
                          <a:solidFill>
                            <a:srgbClr val="CF1E24"/>
                          </a:solidFill>
                          <a:effectLst/>
                          <a:latin typeface="+mn-lt"/>
                        </a:rPr>
                        <a:t>2013</a:t>
                      </a:r>
                      <a:endParaRPr lang="it-IT" sz="1800" b="1" i="0" u="none" strike="noStrike" dirty="0">
                        <a:solidFill>
                          <a:srgbClr val="CF1E24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it-IT" sz="1800" u="none" strike="noStrike" dirty="0">
                          <a:effectLst/>
                          <a:latin typeface="+mn-lt"/>
                        </a:rPr>
                        <a:t>12.899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it-IT" sz="1800" u="none" strike="noStrike" dirty="0">
                          <a:effectLst/>
                          <a:latin typeface="+mn-lt"/>
                        </a:rPr>
                        <a:t>3.401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it-IT" sz="1800" u="none" strike="noStrike" dirty="0">
                          <a:effectLst/>
                          <a:latin typeface="+mn-lt"/>
                        </a:rPr>
                        <a:t>3,8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186"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800" b="1" u="none" strike="noStrike" dirty="0">
                          <a:solidFill>
                            <a:srgbClr val="CF1E24"/>
                          </a:solidFill>
                          <a:effectLst/>
                          <a:latin typeface="+mn-lt"/>
                        </a:rPr>
                        <a:t>2014</a:t>
                      </a:r>
                      <a:endParaRPr lang="it-IT" sz="1800" b="1" i="0" u="none" strike="noStrike" dirty="0">
                        <a:solidFill>
                          <a:srgbClr val="CF1E24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it-IT" sz="1800" u="none" strike="noStrike" dirty="0">
                          <a:effectLst/>
                          <a:latin typeface="+mn-lt"/>
                        </a:rPr>
                        <a:t>14.493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it-IT" sz="1800" u="none" strike="noStrike" dirty="0">
                          <a:effectLst/>
                          <a:latin typeface="+mn-lt"/>
                        </a:rPr>
                        <a:t>3.381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it-IT" sz="1800" u="none" strike="noStrike" dirty="0">
                          <a:effectLst/>
                          <a:latin typeface="+mn-lt"/>
                        </a:rPr>
                        <a:t>4,4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186"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800" b="1" u="none" strike="noStrike" dirty="0">
                          <a:solidFill>
                            <a:srgbClr val="CF1E24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it-IT" sz="1800" b="1" i="0" u="none" strike="noStrike" dirty="0">
                        <a:solidFill>
                          <a:srgbClr val="CF1E24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it-IT" sz="1800" u="none" strike="noStrike" dirty="0">
                          <a:effectLst/>
                          <a:latin typeface="+mn-lt"/>
                        </a:rPr>
                        <a:t>15.901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it-IT" sz="1800" u="none" strike="noStrike" dirty="0">
                          <a:effectLst/>
                          <a:latin typeface="+mn-lt"/>
                        </a:rPr>
                        <a:t>3.428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it-IT" sz="1800" u="none" strike="noStrike" dirty="0">
                          <a:effectLst/>
                          <a:latin typeface="+mn-lt"/>
                        </a:rPr>
                        <a:t>4,7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186"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800" b="1" u="none" strike="noStrike" dirty="0">
                          <a:solidFill>
                            <a:srgbClr val="CF1E24"/>
                          </a:solidFill>
                          <a:effectLst/>
                          <a:latin typeface="+mn-lt"/>
                        </a:rPr>
                        <a:t>2016</a:t>
                      </a:r>
                      <a:endParaRPr lang="it-IT" sz="1800" b="1" i="0" u="none" strike="noStrike" dirty="0">
                        <a:solidFill>
                          <a:srgbClr val="CF1E24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it-IT" sz="1800" u="none" strike="noStrike" dirty="0">
                          <a:effectLst/>
                          <a:latin typeface="+mn-lt"/>
                        </a:rPr>
                        <a:t>17.324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it-IT" sz="1800" u="none" strike="noStrike" dirty="0">
                          <a:effectLst/>
                          <a:latin typeface="+mn-lt"/>
                        </a:rPr>
                        <a:t>3.283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it-IT" sz="1800" u="none" strike="noStrike" dirty="0">
                          <a:effectLst/>
                          <a:latin typeface="+mn-lt"/>
                        </a:rPr>
                        <a:t>5,3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186"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800" b="1" i="0" u="none" strike="noStrike" dirty="0">
                          <a:solidFill>
                            <a:srgbClr val="CF1E24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17.309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3.378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5,1</a:t>
                      </a:r>
                    </a:p>
                  </a:txBody>
                  <a:tcPr marL="7144" marR="7144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186"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800" b="1" i="0" u="none" strike="noStrike" dirty="0">
                          <a:solidFill>
                            <a:srgbClr val="CF1E24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72000" algn="ctr" defTabSz="342736" rtl="0" eaLnBrk="1" fontAlgn="b" latinLnBrk="0" hangingPunct="1"/>
                      <a:r>
                        <a:rPr lang="it-IT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18.614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72000" algn="ctr" defTabSz="342736" rtl="0" eaLnBrk="1" fontAlgn="b" latinLnBrk="0" hangingPunct="1"/>
                      <a:r>
                        <a:rPr lang="it-IT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3.325</a:t>
                      </a: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5,6</a:t>
                      </a:r>
                    </a:p>
                  </a:txBody>
                  <a:tcPr marL="7144" marR="7144" marT="714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116857" y="2812881"/>
            <a:ext cx="41645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400" dirty="0">
                <a:ea typeface="Times New Roman" panose="02020603050405020304" pitchFamily="18" charset="0"/>
              </a:rPr>
              <a:t>Fonte 2019 : Ministero della Salute* - Istat **</a:t>
            </a:r>
            <a:endParaRPr lang="it-IT" altLang="it-IT" sz="1400" dirty="0"/>
          </a:p>
        </p:txBody>
      </p:sp>
      <p:sp>
        <p:nvSpPr>
          <p:cNvPr id="164" name="CasellaDiTesto 163"/>
          <p:cNvSpPr txBox="1"/>
          <p:nvPr/>
        </p:nvSpPr>
        <p:spPr>
          <a:xfrm>
            <a:off x="3130394" y="3994576"/>
            <a:ext cx="2199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rgbClr val="C00000"/>
                </a:solidFill>
                <a:latin typeface="Arial Narrow" panose="020B0606020202030204" pitchFamily="34" charset="0"/>
              </a:rPr>
              <a:t>Numero delle vittime e feriti gravi  giornalieri: anno 2018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598192" y="2879957"/>
            <a:ext cx="3465090" cy="2958502"/>
          </a:xfrm>
          <a:prstGeom prst="rect">
            <a:avLst/>
          </a:prstGeom>
          <a:solidFill>
            <a:schemeClr val="accent2">
              <a:lumMod val="40000"/>
              <a:lumOff val="60000"/>
              <a:alpha val="49000"/>
            </a:schemeClr>
          </a:solidFill>
          <a:ln>
            <a:noFill/>
          </a:ln>
          <a:effectLst/>
        </p:spPr>
        <p:txBody>
          <a:bodyPr vert="horz" wrap="square" lIns="68580" tIns="34290" rIns="6858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14313" indent="-214313" algn="just" defTabSz="6858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altLang="it-IT" dirty="0"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Nel 2018, i feriti gravi rappresentano il </a:t>
            </a:r>
            <a:r>
              <a:rPr lang="it-IT" altLang="it-IT" b="1" dirty="0">
                <a:solidFill>
                  <a:srgbClr val="C0000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7,7% del totale dei feriti registrati dalle Forze dell’ordine.</a:t>
            </a:r>
            <a:r>
              <a:rPr lang="it-IT" altLang="it-IT" dirty="0"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 Questa percentuale, che gradualmente aumenta durante i 6 anni considerati è comunque legata anche ad un </a:t>
            </a:r>
            <a:r>
              <a:rPr lang="it-IT" altLang="it-IT" b="1" dirty="0">
                <a:solidFill>
                  <a:srgbClr val="C0000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miglioramento della qualità delle informazioni contenute sulle dimissioni ospedaliere</a:t>
            </a:r>
            <a:r>
              <a:rPr lang="it-IT" altLang="it-IT" dirty="0"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it-IT" altLang="it-IT" b="1" dirty="0">
              <a:solidFill>
                <a:srgbClr val="CF1E24"/>
              </a:solidFill>
              <a:latin typeface="Arial Narrow" panose="020B0606020202030204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2513011" y="4776"/>
            <a:ext cx="4036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b="1" dirty="0">
                <a:solidFill>
                  <a:schemeClr val="bg1"/>
                </a:solidFill>
              </a:rPr>
              <a:t>Feriti gravi in Italia: Anni 2012-2017</a:t>
            </a:r>
          </a:p>
        </p:txBody>
      </p:sp>
      <p:sp>
        <p:nvSpPr>
          <p:cNvPr id="83" name="Titolo 1"/>
          <p:cNvSpPr txBox="1">
            <a:spLocks/>
          </p:cNvSpPr>
          <p:nvPr/>
        </p:nvSpPr>
        <p:spPr>
          <a:xfrm>
            <a:off x="1118625" y="14541"/>
            <a:ext cx="7205187" cy="30062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68547" tIns="34274" rIns="68547" bIns="34274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IT" sz="2000" b="1" dirty="0">
                <a:solidFill>
                  <a:schemeClr val="bg1"/>
                </a:solidFill>
              </a:rPr>
              <a:t>Feriti gravi in Italia: Anni 2013-2018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236113" y="3253928"/>
            <a:ext cx="2856394" cy="2606691"/>
            <a:chOff x="6182052" y="2335100"/>
            <a:chExt cx="2856394" cy="2606691"/>
          </a:xfrm>
        </p:grpSpPr>
        <p:grpSp>
          <p:nvGrpSpPr>
            <p:cNvPr id="19" name="Gruppo 18"/>
            <p:cNvGrpSpPr/>
            <p:nvPr/>
          </p:nvGrpSpPr>
          <p:grpSpPr>
            <a:xfrm>
              <a:off x="6182052" y="2335100"/>
              <a:ext cx="2856394" cy="2606691"/>
              <a:chOff x="6127876" y="2819954"/>
              <a:chExt cx="2856394" cy="2606691"/>
            </a:xfrm>
          </p:grpSpPr>
          <p:grpSp>
            <p:nvGrpSpPr>
              <p:cNvPr id="7" name="Gruppo 90"/>
              <p:cNvGrpSpPr/>
              <p:nvPr/>
            </p:nvGrpSpPr>
            <p:grpSpPr>
              <a:xfrm>
                <a:off x="6127876" y="2819954"/>
                <a:ext cx="2856394" cy="2606691"/>
                <a:chOff x="920240" y="834760"/>
                <a:chExt cx="4274927" cy="4377626"/>
              </a:xfrm>
            </p:grpSpPr>
            <p:grpSp>
              <p:nvGrpSpPr>
                <p:cNvPr id="8" name="Gruppo 94"/>
                <p:cNvGrpSpPr/>
                <p:nvPr/>
              </p:nvGrpSpPr>
              <p:grpSpPr>
                <a:xfrm>
                  <a:off x="982416" y="4587942"/>
                  <a:ext cx="4212751" cy="624444"/>
                  <a:chOff x="982416" y="4587942"/>
                  <a:chExt cx="4212751" cy="624444"/>
                </a:xfrm>
              </p:grpSpPr>
              <p:sp>
                <p:nvSpPr>
                  <p:cNvPr id="159" name="CasellaDiTesto 158"/>
                  <p:cNvSpPr txBox="1"/>
                  <p:nvPr/>
                </p:nvSpPr>
                <p:spPr>
                  <a:xfrm>
                    <a:off x="1138820" y="4587942"/>
                    <a:ext cx="1662666" cy="5685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600" dirty="0"/>
                      <a:t>=1 vittima</a:t>
                    </a:r>
                  </a:p>
                </p:txBody>
              </p:sp>
              <p:grpSp>
                <p:nvGrpSpPr>
                  <p:cNvPr id="9" name="Gruppo 159"/>
                  <p:cNvGrpSpPr/>
                  <p:nvPr/>
                </p:nvGrpSpPr>
                <p:grpSpPr>
                  <a:xfrm>
                    <a:off x="982416" y="4642517"/>
                    <a:ext cx="4212751" cy="569869"/>
                    <a:chOff x="1027962" y="4698011"/>
                    <a:chExt cx="4212751" cy="569869"/>
                  </a:xfrm>
                </p:grpSpPr>
                <p:sp>
                  <p:nvSpPr>
                    <p:cNvPr id="161" name="CasellaDiTesto 160"/>
                    <p:cNvSpPr txBox="1"/>
                    <p:nvPr/>
                  </p:nvSpPr>
                  <p:spPr>
                    <a:xfrm>
                      <a:off x="2908108" y="4698011"/>
                      <a:ext cx="2332605" cy="5698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it-IT" sz="1600" dirty="0"/>
                        <a:t>=1 ferito grave</a:t>
                      </a:r>
                    </a:p>
                  </p:txBody>
                </p:sp>
                <p:pic>
                  <p:nvPicPr>
                    <p:cNvPr id="162" name="Immagine 16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713157" y="4752448"/>
                      <a:ext cx="320292" cy="423667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63" name="Immagine 16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027962" y="4753979"/>
                      <a:ext cx="302169" cy="437301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</p:grpSp>
            <p:grpSp>
              <p:nvGrpSpPr>
                <p:cNvPr id="10" name="Gruppo 95"/>
                <p:cNvGrpSpPr/>
                <p:nvPr/>
              </p:nvGrpSpPr>
              <p:grpSpPr>
                <a:xfrm>
                  <a:off x="920240" y="834760"/>
                  <a:ext cx="4026146" cy="3807757"/>
                  <a:chOff x="4075077" y="1930934"/>
                  <a:chExt cx="4082644" cy="4175741"/>
                </a:xfrm>
              </p:grpSpPr>
              <p:grpSp>
                <p:nvGrpSpPr>
                  <p:cNvPr id="11" name="Gruppo 96"/>
                  <p:cNvGrpSpPr/>
                  <p:nvPr/>
                </p:nvGrpSpPr>
                <p:grpSpPr>
                  <a:xfrm>
                    <a:off x="4075077" y="1930934"/>
                    <a:ext cx="4082644" cy="4175741"/>
                    <a:chOff x="0" y="-18533"/>
                    <a:chExt cx="2066552" cy="2609333"/>
                  </a:xfrm>
                </p:grpSpPr>
                <p:grpSp>
                  <p:nvGrpSpPr>
                    <p:cNvPr id="12" name="Gruppo 99"/>
                    <p:cNvGrpSpPr/>
                    <p:nvPr/>
                  </p:nvGrpSpPr>
                  <p:grpSpPr>
                    <a:xfrm>
                      <a:off x="0" y="2181225"/>
                      <a:ext cx="666749" cy="409575"/>
                      <a:chOff x="0" y="2181225"/>
                      <a:chExt cx="666752" cy="409575"/>
                    </a:xfrm>
                  </p:grpSpPr>
                  <p:pic>
                    <p:nvPicPr>
                      <p:cNvPr id="156" name="Immagin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7" y="2181225"/>
                        <a:ext cx="2190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57" name="Immagin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" y="2181225"/>
                        <a:ext cx="2190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58" name="Immagin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81225"/>
                        <a:ext cx="2190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13" name="Gruppo 100"/>
                    <p:cNvGrpSpPr/>
                    <p:nvPr/>
                  </p:nvGrpSpPr>
                  <p:grpSpPr>
                    <a:xfrm>
                      <a:off x="38100" y="-18533"/>
                      <a:ext cx="2028452" cy="447158"/>
                      <a:chOff x="38100" y="-18533"/>
                      <a:chExt cx="1952629" cy="447158"/>
                    </a:xfrm>
                  </p:grpSpPr>
                  <p:pic>
                    <p:nvPicPr>
                      <p:cNvPr id="146" name="Immagin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4" y="9525"/>
                        <a:ext cx="2190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47" name="Immagine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" y="0"/>
                        <a:ext cx="20955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48" name="Immagin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1" y="0"/>
                        <a:ext cx="20955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49" name="Immagin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1" y="-18533"/>
                        <a:ext cx="20955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50" name="Immagin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1" y="0"/>
                        <a:ext cx="20955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51" name="Immagine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1" y="0"/>
                        <a:ext cx="20955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52" name="Immagin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8" y="0"/>
                        <a:ext cx="20955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53" name="Immagine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2" y="0"/>
                        <a:ext cx="20955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54" name="Immagine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6" y="0"/>
                        <a:ext cx="20955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55" name="Immagin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674" y="0"/>
                        <a:ext cx="20955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14" name="Gruppo 101"/>
                    <p:cNvGrpSpPr/>
                    <p:nvPr/>
                  </p:nvGrpSpPr>
                  <p:grpSpPr>
                    <a:xfrm>
                      <a:off x="19050" y="466725"/>
                      <a:ext cx="2038354" cy="409575"/>
                      <a:chOff x="19050" y="466725"/>
                      <a:chExt cx="1962152" cy="409575"/>
                    </a:xfrm>
                  </p:grpSpPr>
                  <p:pic>
                    <p:nvPicPr>
                      <p:cNvPr id="136" name="Immagin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466725"/>
                        <a:ext cx="2190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37" name="Immagin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9" y="466725"/>
                        <a:ext cx="2190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38" name="Immagin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7" y="466725"/>
                        <a:ext cx="2190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39" name="Immagin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6" y="466725"/>
                        <a:ext cx="2190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40" name="Immagin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2" y="466725"/>
                        <a:ext cx="2190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41" name="Immagin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1" y="466725"/>
                        <a:ext cx="2190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42" name="Immagin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2" y="466725"/>
                        <a:ext cx="2190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43" name="Immagin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466725"/>
                        <a:ext cx="2190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44" name="Immagin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1" y="466725"/>
                        <a:ext cx="2190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45" name="Immagin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099" y="466725"/>
                        <a:ext cx="2190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15" name="Gruppo 102"/>
                    <p:cNvGrpSpPr/>
                    <p:nvPr/>
                  </p:nvGrpSpPr>
                  <p:grpSpPr>
                    <a:xfrm>
                      <a:off x="9525" y="904875"/>
                      <a:ext cx="2038352" cy="409575"/>
                      <a:chOff x="9525" y="904875"/>
                      <a:chExt cx="1962150" cy="409575"/>
                    </a:xfrm>
                  </p:grpSpPr>
                  <p:pic>
                    <p:nvPicPr>
                      <p:cNvPr id="126" name="Immagin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" y="904875"/>
                        <a:ext cx="2190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27" name="Immagin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" y="904875"/>
                        <a:ext cx="2190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28" name="Immagin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904875"/>
                        <a:ext cx="2190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29" name="Immagin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904875"/>
                        <a:ext cx="2190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30" name="Immagin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904875"/>
                        <a:ext cx="2190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31" name="Immagin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575" y="904875"/>
                        <a:ext cx="2190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32" name="Immagin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904875"/>
                        <a:ext cx="2190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33" name="Immagin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" y="904875"/>
                        <a:ext cx="2190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34" name="Immagin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904875"/>
                        <a:ext cx="2190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35" name="Immagin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904875"/>
                        <a:ext cx="2190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16" name="Gruppo 103"/>
                    <p:cNvGrpSpPr/>
                    <p:nvPr/>
                  </p:nvGrpSpPr>
                  <p:grpSpPr>
                    <a:xfrm>
                      <a:off x="0" y="1333500"/>
                      <a:ext cx="2038354" cy="409575"/>
                      <a:chOff x="0" y="1333500"/>
                      <a:chExt cx="1962152" cy="409575"/>
                    </a:xfrm>
                  </p:grpSpPr>
                  <p:pic>
                    <p:nvPicPr>
                      <p:cNvPr id="116" name="Immagin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33500"/>
                        <a:ext cx="2190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17" name="Immagin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49" y="1333500"/>
                        <a:ext cx="2190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18" name="Immagin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7" y="1333500"/>
                        <a:ext cx="2190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19" name="Immagin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576" y="1333500"/>
                        <a:ext cx="2190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20" name="Immagin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2" y="1333500"/>
                        <a:ext cx="2190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21" name="Immagin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1" y="1333500"/>
                        <a:ext cx="2190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22" name="Immagin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2" y="1333500"/>
                        <a:ext cx="2190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23" name="Immagin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1333500"/>
                        <a:ext cx="2190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24" name="Immagin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1" y="1333500"/>
                        <a:ext cx="2190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25" name="Immagin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49" y="1333500"/>
                        <a:ext cx="2190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17" name="Gruppo 104"/>
                    <p:cNvGrpSpPr/>
                    <p:nvPr/>
                  </p:nvGrpSpPr>
                  <p:grpSpPr>
                    <a:xfrm>
                      <a:off x="0" y="1752600"/>
                      <a:ext cx="2038354" cy="409575"/>
                      <a:chOff x="0" y="1752600"/>
                      <a:chExt cx="1962152" cy="409575"/>
                    </a:xfrm>
                  </p:grpSpPr>
                  <p:pic>
                    <p:nvPicPr>
                      <p:cNvPr id="106" name="Immagin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52600"/>
                        <a:ext cx="2190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07" name="Immagine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49" y="1752600"/>
                        <a:ext cx="2190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08" name="Immagin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7" y="1752600"/>
                        <a:ext cx="2190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09" name="Immagin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576" y="1752600"/>
                        <a:ext cx="2190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10" name="Immagin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2" y="1752600"/>
                        <a:ext cx="2190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11" name="Immagin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1" y="1752600"/>
                        <a:ext cx="2190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12" name="Immagine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2" y="1752600"/>
                        <a:ext cx="2190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13" name="Immagin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1752600"/>
                        <a:ext cx="2190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14" name="Immagin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1" y="1752600"/>
                        <a:ext cx="2190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15" name="Immagin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49" y="1752600"/>
                        <a:ext cx="2190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  <p:sp>
                <p:nvSpPr>
                  <p:cNvPr id="98" name="CasellaDiTesto 97"/>
                  <p:cNvSpPr txBox="1"/>
                  <p:nvPr/>
                </p:nvSpPr>
                <p:spPr>
                  <a:xfrm>
                    <a:off x="5693900" y="2002722"/>
                    <a:ext cx="441433" cy="8794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2100" b="1" dirty="0"/>
                      <a:t>9</a:t>
                    </a:r>
                  </a:p>
                </p:txBody>
              </p:sp>
              <p:sp>
                <p:nvSpPr>
                  <p:cNvPr id="99" name="CasellaDiTesto 98"/>
                  <p:cNvSpPr txBox="1"/>
                  <p:nvPr/>
                </p:nvSpPr>
                <p:spPr>
                  <a:xfrm>
                    <a:off x="5547083" y="3806516"/>
                    <a:ext cx="1714352" cy="7652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2100" b="1" dirty="0"/>
                      <a:t>50</a:t>
                    </a:r>
                  </a:p>
                </p:txBody>
              </p:sp>
            </p:grpSp>
          </p:grpSp>
          <p:pic>
            <p:nvPicPr>
              <p:cNvPr id="80" name="Immagine 7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92236" y="4747968"/>
                <a:ext cx="285183" cy="3558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Immagine 8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44713" y="4747277"/>
                <a:ext cx="285183" cy="3558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Immagine 8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7190" y="4730724"/>
                <a:ext cx="285183" cy="3558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4" name="Immagine 8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4017" y="4247010"/>
              <a:ext cx="285183" cy="35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Immagine 8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5328" y="4247664"/>
              <a:ext cx="285183" cy="35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Immagine 8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0511" y="4237874"/>
              <a:ext cx="285183" cy="35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7" name="CasellaDiTesto 86"/>
          <p:cNvSpPr txBox="1"/>
          <p:nvPr/>
        </p:nvSpPr>
        <p:spPr>
          <a:xfrm>
            <a:off x="1698093" y="5918521"/>
            <a:ext cx="5819184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latin typeface="Arial Narrow" panose="020B0606020202030204" pitchFamily="34" charset="0"/>
              </a:rPr>
              <a:t>MAIS  - Maximum Abbreviated Injury Scale – Feriti gravi score &gt;=3</a:t>
            </a:r>
          </a:p>
          <a:p>
            <a:pPr algn="r"/>
            <a:r>
              <a:rPr lang="en-US" sz="1600" dirty="0">
                <a:latin typeface="Arial Narrow" panose="020B0606020202030204" pitchFamily="34" charset="0"/>
              </a:rPr>
              <a:t>Copyright </a:t>
            </a:r>
            <a:r>
              <a:rPr lang="en-US" sz="1600" dirty="0">
                <a:latin typeface="Arial Narrow" panose="020B0606020202030204" pitchFamily="34" charset="0"/>
                <a:hlinkClick r:id="rId5"/>
              </a:rPr>
              <a:t>Association for the Advancement of Automotive Medicine </a:t>
            </a:r>
            <a:r>
              <a:rPr lang="en-US" sz="1600" dirty="0">
                <a:latin typeface="Arial Narrow" panose="020B0606020202030204" pitchFamily="34" charset="0"/>
              </a:rPr>
              <a:t>(AAAM). </a:t>
            </a:r>
            <a:endParaRPr lang="it-IT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75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4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625" y="3692384"/>
            <a:ext cx="7516620" cy="2808631"/>
          </a:xfrm>
          <a:prstGeom prst="rect">
            <a:avLst/>
          </a:prstGeom>
        </p:spPr>
      </p:pic>
      <p:sp>
        <p:nvSpPr>
          <p:cNvPr id="19461" name="Rectangle 11"/>
          <p:cNvSpPr>
            <a:spLocks noChangeArrowheads="1"/>
          </p:cNvSpPr>
          <p:nvPr/>
        </p:nvSpPr>
        <p:spPr bwMode="auto">
          <a:xfrm>
            <a:off x="1143002" y="701438"/>
            <a:ext cx="184731" cy="31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 sz="1425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593977"/>
              </p:ext>
            </p:extLst>
          </p:nvPr>
        </p:nvGraphicFramePr>
        <p:xfrm>
          <a:off x="685574" y="923732"/>
          <a:ext cx="7608305" cy="21392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9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7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87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44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44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2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Ripartizione di dimissione ospedaliera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125730" algn="ctr" defTabSz="456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2013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0" marR="0" indent="125730" algn="ctr" defTabSz="456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2014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0" marR="0" indent="125730" algn="ctr" defTabSz="456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2015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6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6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2017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6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2018</a:t>
                      </a: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Nord-Ovest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3,8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4,5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4,4 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it-IT" sz="1600" dirty="0">
                          <a:effectLst/>
                          <a:latin typeface="Arial Narrow" panose="020B0606020202030204" pitchFamily="34" charset="0"/>
                        </a:rPr>
                        <a:t>5,2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0" marR="107950" algn="r" defTabSz="457200" rtl="0" eaLnBrk="1" latinLnBrk="0" hangingPunct="1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4,8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107950" algn="r" defTabSz="457200" rtl="0" eaLnBrk="1" latinLnBrk="0" hangingPunct="1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4,3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Nord-Est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3,5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3,4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3,8 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it-IT" sz="1600" dirty="0">
                          <a:effectLst/>
                          <a:latin typeface="Arial Narrow" panose="020B0606020202030204" pitchFamily="34" charset="0"/>
                        </a:rPr>
                        <a:t>5,0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0" marR="107950" algn="r" defTabSz="457200" rtl="0" eaLnBrk="1" latinLnBrk="0" hangingPunct="1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4,7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107950" algn="r" defTabSz="457200" rtl="0" eaLnBrk="1" latinLnBrk="0" hangingPunct="1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5,2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Centro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3,4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4,6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5,1 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it-IT" sz="1600" dirty="0">
                          <a:effectLst/>
                          <a:latin typeface="Arial Narrow" panose="020B0606020202030204" pitchFamily="34" charset="0"/>
                        </a:rPr>
                        <a:t>5,8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0" marR="107950" algn="r" defTabSz="457200" rtl="0" eaLnBrk="1" latinLnBrk="0" hangingPunct="1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5,3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107950" algn="r" defTabSz="457200" rtl="0" eaLnBrk="1" latinLnBrk="0" hangingPunct="1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6,7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Sud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4,3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4,8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5,3 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it-IT" sz="1600" dirty="0">
                          <a:effectLst/>
                          <a:latin typeface="Arial Narrow" panose="020B0606020202030204" pitchFamily="34" charset="0"/>
                        </a:rPr>
                        <a:t>5,3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0" marR="107950" algn="r" defTabSz="457200" rtl="0" eaLnBrk="1" latinLnBrk="0" hangingPunct="1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5,6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107950" algn="r" defTabSz="457200" rtl="0" eaLnBrk="1" latinLnBrk="0" hangingPunct="1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6,4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Isole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4,1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5,6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4,9 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it-IT" sz="1600" dirty="0">
                          <a:effectLst/>
                          <a:latin typeface="Arial Narrow" panose="020B0606020202030204" pitchFamily="34" charset="0"/>
                        </a:rPr>
                        <a:t>4,9</a:t>
                      </a:r>
                      <a:endParaRPr lang="it-IT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marL="0" marR="107950" algn="r" defTabSz="457200" rtl="0" eaLnBrk="1" latinLnBrk="0" hangingPunct="1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5,6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107950" algn="r" defTabSz="457200" rtl="0" eaLnBrk="1" latinLnBrk="0" hangingPunct="1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5,8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287">
                <a:tc>
                  <a:txBody>
                    <a:bodyPr/>
                    <a:lstStyle/>
                    <a:p>
                      <a:pPr marL="0" algn="l" defTabSz="34273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Italia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3,8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33338" marR="3333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4,4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33338" marR="3333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4,7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33338" marR="3333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5,3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33338" marR="3333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7950" algn="r" defTabSz="457200" rtl="0" eaLnBrk="1" latinLnBrk="0" hangingPunct="1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it-IT" sz="1600" b="1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5,1</a:t>
                      </a:r>
                    </a:p>
                  </a:txBody>
                  <a:tcPr marL="33338" marR="3333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7950" algn="r" defTabSz="457200" rtl="0" eaLnBrk="1" latinLnBrk="0" hangingPunct="1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it-IT" sz="1600" b="1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5,6</a:t>
                      </a:r>
                    </a:p>
                  </a:txBody>
                  <a:tcPr marL="33338" marR="3333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03371" y="3111182"/>
            <a:ext cx="8538153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indent="125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 algn="just" defTabSz="685800" eaLnBrk="0" hangingPunct="0"/>
            <a:r>
              <a:rPr lang="it-IT" sz="1400" dirty="0">
                <a:latin typeface="Arial Narrow" panose="020B0606020202030204" pitchFamily="34" charset="0"/>
              </a:rPr>
              <a:t>Fonte: Ministero della Salute, Istat-ACI, Rilevazione degli incidenti stradali con lesioni a persone</a:t>
            </a:r>
            <a:endParaRPr lang="en-GB" altLang="it-IT" sz="1400" dirty="0">
              <a:latin typeface="Arial Narrow" panose="020B060602020203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00896" y="463111"/>
            <a:ext cx="8743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800" b="1" dirty="0">
                <a:solidFill>
                  <a:srgbClr val="C00000"/>
                </a:solidFill>
                <a:latin typeface="Arial Narrow" panose="020B0606020202030204" pitchFamily="34" charset="0"/>
              </a:rPr>
              <a:t>Rapporto feriti gravi / vittime per ripartizione geografica. Anni 2013-2018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02929" y="3406424"/>
            <a:ext cx="825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1800" b="1" dirty="0">
                <a:solidFill>
                  <a:srgbClr val="C00000"/>
                </a:solidFill>
                <a:latin typeface="Arial Narrow" panose="020B0606020202030204" pitchFamily="34" charset="0"/>
              </a:rPr>
              <a:t>Rapporto feriti gravi / vittime </a:t>
            </a:r>
            <a:r>
              <a:rPr lang="it-IT" sz="1800" b="1" dirty="0">
                <a:solidFill>
                  <a:srgbClr val="C00000"/>
                </a:solidFill>
                <a:latin typeface="Arial Narrow" panose="020B0606020202030204" pitchFamily="34" charset="0"/>
              </a:rPr>
              <a:t>nella UE 2017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6705" y="4081038"/>
            <a:ext cx="12577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Arial Narrow" panose="020B0606020202030204" pitchFamily="34" charset="0"/>
              </a:rPr>
              <a:t>2017</a:t>
            </a:r>
            <a:r>
              <a:rPr lang="it-IT" sz="1400" dirty="0">
                <a:latin typeface="Arial Narrow" panose="020B0606020202030204" pitchFamily="34" charset="0"/>
              </a:rPr>
              <a:t> dati per BG, IT, SE,LT;</a:t>
            </a:r>
          </a:p>
          <a:p>
            <a:r>
              <a:rPr lang="it-IT" sz="1400" b="1" dirty="0">
                <a:latin typeface="Arial Narrow" panose="020B0606020202030204" pitchFamily="34" charset="0"/>
              </a:rPr>
              <a:t>2016</a:t>
            </a:r>
            <a:r>
              <a:rPr lang="it-IT" sz="1400" dirty="0">
                <a:latin typeface="Arial Narrow" panose="020B0606020202030204" pitchFamily="34" charset="0"/>
              </a:rPr>
              <a:t> dati per NL,LU ; </a:t>
            </a:r>
          </a:p>
          <a:p>
            <a:r>
              <a:rPr lang="it-IT" sz="1400" b="1" dirty="0">
                <a:latin typeface="Arial Narrow" panose="020B0606020202030204" pitchFamily="34" charset="0"/>
              </a:rPr>
              <a:t>2015 </a:t>
            </a:r>
            <a:r>
              <a:rPr lang="it-IT" sz="1400" dirty="0">
                <a:latin typeface="Arial Narrow" panose="020B0606020202030204" pitchFamily="34" charset="0"/>
              </a:rPr>
              <a:t>dati per</a:t>
            </a:r>
          </a:p>
          <a:p>
            <a:r>
              <a:rPr lang="it-IT" sz="1400" dirty="0">
                <a:latin typeface="Arial Narrow" panose="020B0606020202030204" pitchFamily="34" charset="0"/>
              </a:rPr>
              <a:t>AT,PT</a:t>
            </a:r>
          </a:p>
          <a:p>
            <a:r>
              <a:rPr lang="it-IT" sz="1400" b="1" dirty="0">
                <a:latin typeface="Arial Narrow" panose="020B0606020202030204" pitchFamily="34" charset="0"/>
              </a:rPr>
              <a:t>2014 </a:t>
            </a:r>
            <a:r>
              <a:rPr lang="it-IT" sz="1400" dirty="0">
                <a:latin typeface="Arial Narrow" panose="020B0606020202030204" pitchFamily="34" charset="0"/>
              </a:rPr>
              <a:t>dati per CY, BE, DE, ES, FR, IE, PL, UK</a:t>
            </a:r>
          </a:p>
        </p:txBody>
      </p:sp>
      <p:sp>
        <p:nvSpPr>
          <p:cNvPr id="13" name="CasellaDiTesto 1"/>
          <p:cNvSpPr txBox="1"/>
          <p:nvPr/>
        </p:nvSpPr>
        <p:spPr>
          <a:xfrm>
            <a:off x="0" y="6307693"/>
            <a:ext cx="6995877" cy="3367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>
                <a:latin typeface="Arial Narrow" panose="020B0606020202030204" pitchFamily="34" charset="0"/>
              </a:rPr>
              <a:t>Fonte: European Transport Safety Council - A</a:t>
            </a:r>
            <a:r>
              <a:rPr lang="en-US" sz="1400" dirty="0">
                <a:latin typeface="Arial Narrow" panose="020B0606020202030204" pitchFamily="34" charset="0"/>
              </a:rPr>
              <a:t>annual PIN report. Year 2018</a:t>
            </a:r>
            <a:r>
              <a:rPr lang="it-IT" sz="1400" dirty="0">
                <a:latin typeface="Arial Narrow" panose="020B0606020202030204" pitchFamily="34" charset="0"/>
              </a:rPr>
              <a:t> . Dati disponibili</a:t>
            </a:r>
          </a:p>
        </p:txBody>
      </p:sp>
      <p:sp>
        <p:nvSpPr>
          <p:cNvPr id="7" name="Freccia in giù 6"/>
          <p:cNvSpPr/>
          <p:nvPr/>
        </p:nvSpPr>
        <p:spPr>
          <a:xfrm>
            <a:off x="6780232" y="4065549"/>
            <a:ext cx="320756" cy="2844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314444" y="46437"/>
            <a:ext cx="6715125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it-IT" b="1" dirty="0">
                <a:solidFill>
                  <a:schemeClr val="bg1"/>
                </a:solidFill>
              </a:rPr>
              <a:t>Feriti gravi per ripartizione geografica in Italia e nella UE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1118625" y="14541"/>
            <a:ext cx="7205187" cy="30062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68547" tIns="34274" rIns="68547" bIns="34274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it-IT" sz="2000" b="1">
                <a:solidFill>
                  <a:schemeClr val="bg1"/>
                </a:solidFill>
              </a:rPr>
              <a:t>Feriti gravi per ripartizione geografica in Italia e nella UE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5" name="Ovale 4"/>
          <p:cNvSpPr/>
          <p:nvPr/>
        </p:nvSpPr>
        <p:spPr>
          <a:xfrm>
            <a:off x="7637929" y="1985633"/>
            <a:ext cx="726224" cy="295835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84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  <p:bldP spid="13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22" y="3568146"/>
            <a:ext cx="8836575" cy="2582396"/>
          </a:xfrm>
          <a:prstGeom prst="rect">
            <a:avLst/>
          </a:prstGeom>
        </p:spPr>
      </p:pic>
      <p:sp>
        <p:nvSpPr>
          <p:cNvPr id="19461" name="Rectangle 11"/>
          <p:cNvSpPr>
            <a:spLocks noChangeArrowheads="1"/>
          </p:cNvSpPr>
          <p:nvPr/>
        </p:nvSpPr>
        <p:spPr bwMode="auto">
          <a:xfrm>
            <a:off x="1143002" y="701438"/>
            <a:ext cx="184731" cy="31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 sz="1425" dirty="0"/>
          </a:p>
        </p:txBody>
      </p:sp>
      <p:sp>
        <p:nvSpPr>
          <p:cNvPr id="10" name="CasellaDiTesto 1"/>
          <p:cNvSpPr txBox="1"/>
          <p:nvPr/>
        </p:nvSpPr>
        <p:spPr>
          <a:xfrm>
            <a:off x="7453792" y="3802286"/>
            <a:ext cx="1054949" cy="80014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3393" y="5984589"/>
            <a:ext cx="8910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/>
              <a:t>Fonte: European Transport Safety Council, Annual PIN report. Year 2019 - </a:t>
            </a:r>
            <a:r>
              <a:rPr lang="en-US" sz="1200" u="sng" dirty="0">
                <a:hlinkClick r:id="rId4"/>
              </a:rPr>
              <a:t>https://etsc.eu/13th-annual-road-safety-performance-index-pin-report/</a:t>
            </a:r>
            <a:r>
              <a:rPr lang="en-US" sz="1200" dirty="0"/>
              <a:t>  - European Commission CARE (Community Data Base on Road Accidents) - Brussels 4/4/2019 </a:t>
            </a:r>
            <a:r>
              <a:rPr lang="en-US" sz="1200" u="sng" dirty="0">
                <a:hlinkClick r:id="rId5"/>
              </a:rPr>
              <a:t>http://europa.eu/rapid/press-release_MEMO-19-1990_en.htm</a:t>
            </a:r>
            <a:r>
              <a:rPr lang="en-US" sz="1200" dirty="0"/>
              <a:t> </a:t>
            </a:r>
            <a:endParaRPr lang="it-IT" sz="1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115431" y="3286985"/>
            <a:ext cx="5946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Tassi di mortalità stradale nella UE28 per milione di abitanti</a:t>
            </a:r>
          </a:p>
        </p:txBody>
      </p:sp>
      <p:sp>
        <p:nvSpPr>
          <p:cNvPr id="11" name="Fumetto 2 10"/>
          <p:cNvSpPr/>
          <p:nvPr/>
        </p:nvSpPr>
        <p:spPr>
          <a:xfrm>
            <a:off x="591196" y="3342704"/>
            <a:ext cx="2007479" cy="855381"/>
          </a:xfrm>
          <a:prstGeom prst="wedgeRoundRectCallout">
            <a:avLst>
              <a:gd name="adj1" fmla="val 182044"/>
              <a:gd name="adj2" fmla="val 6962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1600" b="1" dirty="0">
                <a:latin typeface="Arial Narrow" panose="020B0606020202030204" pitchFamily="34" charset="0"/>
              </a:rPr>
              <a:t>2018:IT 55 - UE 49</a:t>
            </a:r>
          </a:p>
          <a:p>
            <a:pPr algn="ctr"/>
            <a:r>
              <a:rPr lang="it-IT" sz="1600" b="1" dirty="0">
                <a:latin typeface="Arial Narrow" panose="020B0606020202030204" pitchFamily="34" charset="0"/>
              </a:rPr>
              <a:t>2010:IT 69 – UE 63</a:t>
            </a:r>
          </a:p>
          <a:p>
            <a:pPr algn="ctr"/>
            <a:r>
              <a:rPr lang="it-IT" sz="1600" b="1" dirty="0">
                <a:latin typeface="Arial Narrow" panose="020B0606020202030204" pitchFamily="34" charset="0"/>
              </a:rPr>
              <a:t>IT 16</a:t>
            </a:r>
            <a:r>
              <a:rPr lang="it-IT" sz="1600" b="1" baseline="30000" dirty="0">
                <a:latin typeface="Arial Narrow" panose="020B0606020202030204" pitchFamily="34" charset="0"/>
              </a:rPr>
              <a:t>a</a:t>
            </a:r>
            <a:r>
              <a:rPr lang="it-IT" sz="1600" b="1" dirty="0">
                <a:latin typeface="Arial Narrow" panose="020B0606020202030204" pitchFamily="34" charset="0"/>
              </a:rPr>
              <a:t> posizione</a:t>
            </a:r>
          </a:p>
        </p:txBody>
      </p:sp>
      <p:sp>
        <p:nvSpPr>
          <p:cNvPr id="6" name="Rettangolo 5"/>
          <p:cNvSpPr/>
          <p:nvPr/>
        </p:nvSpPr>
        <p:spPr>
          <a:xfrm>
            <a:off x="752264" y="36550"/>
            <a:ext cx="778352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it-IT" b="1" dirty="0">
                <a:solidFill>
                  <a:schemeClr val="bg1"/>
                </a:solidFill>
              </a:rPr>
              <a:t> Vittime in incidenti stradali nella UE28 e target 2020: anni 2001-2020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2252305" y="316030"/>
            <a:ext cx="4018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>
                <a:solidFill>
                  <a:srgbClr val="C00000"/>
                </a:solidFill>
                <a:latin typeface="Arial Narrow" panose="020B0606020202030204" pitchFamily="34" charset="0"/>
              </a:rPr>
              <a:t>Vittime nella UE28 e target 2020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689" y="522917"/>
            <a:ext cx="830808" cy="553872"/>
          </a:xfrm>
          <a:prstGeom prst="rect">
            <a:avLst/>
          </a:prstGeom>
        </p:spPr>
      </p:pic>
      <p:sp>
        <p:nvSpPr>
          <p:cNvPr id="2" name="Fumetto 2 1"/>
          <p:cNvSpPr/>
          <p:nvPr/>
        </p:nvSpPr>
        <p:spPr>
          <a:xfrm>
            <a:off x="6329345" y="471522"/>
            <a:ext cx="1791110" cy="702634"/>
          </a:xfrm>
          <a:prstGeom prst="wedgeRoundRectCallout">
            <a:avLst>
              <a:gd name="adj1" fmla="val 35127"/>
              <a:gd name="adj2" fmla="val 9957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err="1"/>
              <a:t>Var</a:t>
            </a:r>
            <a:r>
              <a:rPr lang="it-IT" sz="1400" b="1" dirty="0"/>
              <a:t>% 2018/2017 EU28 -1%</a:t>
            </a:r>
          </a:p>
          <a:p>
            <a:pPr algn="ctr"/>
            <a:r>
              <a:rPr lang="it-IT" sz="1400" b="1" dirty="0"/>
              <a:t>69 vittime al giorno</a:t>
            </a: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977463" y="0"/>
            <a:ext cx="8178570" cy="365648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ctr" defTabSz="45698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Vittime in incidenti stradali nella UE28 e target 2020: anni 2001-2020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462" y="380614"/>
            <a:ext cx="8241844" cy="304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4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933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3448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01807" y="5798512"/>
            <a:ext cx="8740385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(*) Sono incluse nella categoria “Strada urbana” anche le strade extraurbane secondarie, Statali, Regionali e Provinciali entro l’abitato. Sono incluse nella categoria “Strada extraurbana”, le strade extraurbane principali, Statali, Regionali e Provinciali fuori dall’abitato e Comunali extraurbane </a:t>
            </a:r>
            <a:endParaRPr kumimoji="0" 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642186"/>
              </p:ext>
            </p:extLst>
          </p:nvPr>
        </p:nvGraphicFramePr>
        <p:xfrm>
          <a:off x="259891" y="3382836"/>
          <a:ext cx="5082786" cy="22927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898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6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5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700" b="1" dirty="0"/>
                        <a:t>CATEGORIA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700" b="1" dirty="0"/>
                        <a:t>DELLA STRADA</a:t>
                      </a:r>
                      <a:endParaRPr lang="it-IT" sz="1700" b="1" dirty="0">
                        <a:solidFill>
                          <a:schemeClr val="tx2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700" dirty="0" err="1"/>
                        <a:t>Var</a:t>
                      </a:r>
                      <a:r>
                        <a:rPr lang="it-IT" sz="1700" dirty="0"/>
                        <a:t>.%</a:t>
                      </a:r>
                      <a:r>
                        <a:rPr lang="it-IT" sz="17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it-IT" sz="17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incidenti </a:t>
                      </a:r>
                      <a:r>
                        <a:rPr lang="it-IT" sz="1700" dirty="0"/>
                        <a:t>2018/2017</a:t>
                      </a:r>
                      <a:endParaRPr lang="it-IT" sz="1700" b="1" dirty="0">
                        <a:solidFill>
                          <a:schemeClr val="tx2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700" dirty="0" err="1"/>
                        <a:t>Var</a:t>
                      </a:r>
                      <a:r>
                        <a:rPr lang="it-IT" sz="1700" dirty="0"/>
                        <a:t>.%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7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morti </a:t>
                      </a:r>
                      <a:r>
                        <a:rPr lang="it-IT" sz="1700" dirty="0"/>
                        <a:t>2018/2017</a:t>
                      </a:r>
                      <a:endParaRPr lang="it-IT" sz="1700" b="1" dirty="0">
                        <a:solidFill>
                          <a:schemeClr val="tx2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700" dirty="0" err="1"/>
                        <a:t>Var</a:t>
                      </a:r>
                      <a:r>
                        <a:rPr lang="it-IT" sz="1700" dirty="0"/>
                        <a:t>.%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7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feriti </a:t>
                      </a:r>
                      <a:r>
                        <a:rPr lang="it-IT" sz="1700" dirty="0"/>
                        <a:t>2018/2017</a:t>
                      </a:r>
                      <a:endParaRPr lang="it-IT" sz="1700" b="1" dirty="0">
                        <a:solidFill>
                          <a:schemeClr val="tx2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7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700" dirty="0"/>
                        <a:t>Strade urbane (*)</a:t>
                      </a:r>
                      <a:endParaRPr lang="it-IT" sz="1700" dirty="0">
                        <a:solidFill>
                          <a:schemeClr val="tx2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>
                          <a:solidFill>
                            <a:srgbClr val="44B156"/>
                          </a:solidFill>
                          <a:effectLst/>
                          <a:latin typeface="Calibri" panose="020F0502020204030204" pitchFamily="34" charset="0"/>
                        </a:rPr>
                        <a:t>-0,2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>
                          <a:solidFill>
                            <a:srgbClr val="44B156"/>
                          </a:solidFill>
                          <a:effectLst/>
                          <a:latin typeface="Calibri" panose="020F0502020204030204" pitchFamily="34" charset="0"/>
                        </a:rPr>
                        <a:t>-4,9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>
                          <a:solidFill>
                            <a:srgbClr val="44B156"/>
                          </a:solidFill>
                          <a:effectLst/>
                          <a:latin typeface="Calibri" panose="020F0502020204030204" pitchFamily="34" charset="0"/>
                        </a:rPr>
                        <a:t>-3,0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700" dirty="0"/>
                        <a:t>Autostrade e raccordi </a:t>
                      </a:r>
                      <a:endParaRPr lang="it-IT" sz="1700" dirty="0">
                        <a:solidFill>
                          <a:schemeClr val="tx2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>
                          <a:solidFill>
                            <a:srgbClr val="44B156"/>
                          </a:solidFill>
                          <a:effectLst/>
                          <a:latin typeface="Calibri" panose="020F0502020204030204" pitchFamily="34" charset="0"/>
                        </a:rPr>
                        <a:t>-0,2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+10,5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>
                          <a:solidFill>
                            <a:srgbClr val="44B156"/>
                          </a:solidFill>
                          <a:effectLst/>
                          <a:latin typeface="Calibri" panose="020F0502020204030204" pitchFamily="34" charset="0"/>
                        </a:rPr>
                        <a:t>-2,5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2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700" dirty="0"/>
                        <a:t>Altra strada (*)</a:t>
                      </a:r>
                      <a:endParaRPr lang="it-IT" sz="1700" dirty="0">
                        <a:solidFill>
                          <a:schemeClr val="tx2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+3,3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>
                          <a:solidFill>
                            <a:srgbClr val="44B156"/>
                          </a:solidFill>
                          <a:effectLst/>
                          <a:latin typeface="Calibri" panose="020F0502020204030204" pitchFamily="34" charset="0"/>
                        </a:rPr>
                        <a:t>-1,4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+2,2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047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it-IT" sz="1700" dirty="0"/>
                        <a:t>Totale</a:t>
                      </a:r>
                      <a:endParaRPr lang="it-IT" sz="1700" dirty="0">
                        <a:solidFill>
                          <a:schemeClr val="tx2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>
                          <a:solidFill>
                            <a:srgbClr val="44B156"/>
                          </a:solidFill>
                          <a:effectLst/>
                          <a:latin typeface="Calibri" panose="020F0502020204030204" pitchFamily="34" charset="0"/>
                        </a:rPr>
                        <a:t>-1,6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>
                          <a:solidFill>
                            <a:srgbClr val="44B156"/>
                          </a:solidFill>
                          <a:effectLst/>
                          <a:latin typeface="Calibri" panose="020F0502020204030204" pitchFamily="34" charset="0"/>
                        </a:rPr>
                        <a:t>-1,9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>
                          <a:solidFill>
                            <a:srgbClr val="44B156"/>
                          </a:solidFill>
                          <a:effectLst/>
                          <a:latin typeface="Calibri" panose="020F0502020204030204" pitchFamily="34" charset="0"/>
                        </a:rPr>
                        <a:t>-1,8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Tabel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746657"/>
              </p:ext>
            </p:extLst>
          </p:nvPr>
        </p:nvGraphicFramePr>
        <p:xfrm>
          <a:off x="5460133" y="3328101"/>
          <a:ext cx="3530217" cy="2470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4109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Indice di</a:t>
                      </a:r>
                      <a:r>
                        <a:rPr lang="it-IT" sz="1600" baseline="0" dirty="0"/>
                        <a:t> m</a:t>
                      </a:r>
                      <a:r>
                        <a:rPr lang="it-IT" sz="1600" dirty="0"/>
                        <a:t>ortalità M/I*100</a:t>
                      </a:r>
                    </a:p>
                    <a:p>
                      <a:pPr algn="ctr"/>
                      <a:r>
                        <a:rPr lang="it-IT" sz="1600" dirty="0"/>
                        <a:t>ANNO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7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Indice di lesività F/I*100</a:t>
                      </a:r>
                    </a:p>
                    <a:p>
                      <a:pPr marL="0" marR="0" lvl="0" indent="0" algn="ctr" defTabSz="3427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ANNO</a:t>
                      </a:r>
                      <a:r>
                        <a:rPr lang="it-IT" sz="1600" baseline="0" dirty="0"/>
                        <a:t> 2018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83"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713"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855"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b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158,8</a:t>
                      </a:r>
                    </a:p>
                  </a:txBody>
                  <a:tcPr marL="9525" marR="9525" marT="9525" marB="0" anchor="b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651"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140,8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9" name="Gruppo 18"/>
          <p:cNvGrpSpPr/>
          <p:nvPr/>
        </p:nvGrpSpPr>
        <p:grpSpPr>
          <a:xfrm>
            <a:off x="5562223" y="4236399"/>
            <a:ext cx="874203" cy="1143124"/>
            <a:chOff x="3672327" y="4176713"/>
            <a:chExt cx="975944" cy="1406296"/>
          </a:xfrm>
        </p:grpSpPr>
        <p:pic>
          <p:nvPicPr>
            <p:cNvPr id="28" name="chart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72327" y="4176713"/>
              <a:ext cx="975944" cy="449405"/>
            </a:xfrm>
            <a:prstGeom prst="rect">
              <a:avLst/>
            </a:prstGeom>
          </p:spPr>
        </p:pic>
        <p:pic>
          <p:nvPicPr>
            <p:cNvPr id="29" name="Immagine 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545" y="5169873"/>
              <a:ext cx="964726" cy="41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Immagine 2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6350" y="4665754"/>
              <a:ext cx="540753" cy="459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" name="Picture 1" descr="C:\Users\utente\Desktop\unnam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565" y="24089"/>
            <a:ext cx="338594" cy="28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olo 1"/>
          <p:cNvSpPr txBox="1">
            <a:spLocks/>
          </p:cNvSpPr>
          <p:nvPr/>
        </p:nvSpPr>
        <p:spPr>
          <a:xfrm>
            <a:off x="994611" y="-723"/>
            <a:ext cx="8154571" cy="311629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ctr" defTabSz="45698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it-I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8565" y="-23046"/>
            <a:ext cx="1146867" cy="750419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994612" y="-33344"/>
            <a:ext cx="70039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Incidenti, morti e feriti in Italia per categoria di strada nel 2018</a:t>
            </a:r>
            <a:endParaRPr lang="it-I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807" y="599709"/>
            <a:ext cx="8843302" cy="236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7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88381" y="441986"/>
            <a:ext cx="8595640" cy="614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58775" indent="-266700" eaLnBrk="0" hangingPunct="0">
              <a:tabLst>
                <a:tab pos="536575" algn="l"/>
                <a:tab pos="711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36575" algn="l"/>
                <a:tab pos="711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36575" algn="l"/>
                <a:tab pos="711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36575" algn="l"/>
                <a:tab pos="711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36575" algn="l"/>
                <a:tab pos="711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  <a:tab pos="711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  <a:tab pos="711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  <a:tab pos="711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  <a:tab pos="711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914400" eaLnBrk="1" hangingPunct="1">
              <a:buClr>
                <a:srgbClr val="993333"/>
              </a:buClr>
              <a:buFont typeface="Wingdings" pitchFamily="2" charset="2"/>
              <a:buChar char="ü"/>
            </a:pPr>
            <a:r>
              <a:rPr lang="it-IT" altLang="it-IT" dirty="0">
                <a:solidFill>
                  <a:srgbClr val="505150"/>
                </a:solidFill>
                <a:latin typeface="Arial Narrow" panose="020B0606020202030204" pitchFamily="34" charset="0"/>
                <a:cs typeface="Arial" charset="0"/>
              </a:rPr>
              <a:t>L’informazione statistica sull’incidentalità è raccolta dall’Istat mediante la</a:t>
            </a:r>
            <a:r>
              <a:rPr lang="it-IT" altLang="it-IT" b="1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it-IT" altLang="it-IT" b="1" u="sng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rilevazione totale </a:t>
            </a:r>
            <a:r>
              <a:rPr lang="it-IT" altLang="it-IT" dirty="0">
                <a:solidFill>
                  <a:srgbClr val="505150"/>
                </a:solidFill>
                <a:latin typeface="Arial Narrow" panose="020B0606020202030204" pitchFamily="34" charset="0"/>
                <a:cs typeface="Arial" charset="0"/>
              </a:rPr>
              <a:t>di tutti gli incidenti stradali verificatisi sull’intero territorio nazionale e sulla rete stradale pubblica che hanno causato lesioni alle persone (morti entro il 30° giorno e feriti). </a:t>
            </a:r>
          </a:p>
          <a:p>
            <a:pPr algn="just" defTabSz="914400" eaLnBrk="1" hangingPunct="1">
              <a:buClr>
                <a:srgbClr val="993333"/>
              </a:buClr>
              <a:buFont typeface="Wingdings" pitchFamily="2" charset="2"/>
              <a:buChar char="ü"/>
            </a:pPr>
            <a:endParaRPr lang="it-IT" altLang="it-IT" sz="800" dirty="0">
              <a:solidFill>
                <a:srgbClr val="505150"/>
              </a:solidFill>
              <a:latin typeface="Arial Narrow" panose="020B0606020202030204" pitchFamily="34" charset="0"/>
              <a:cs typeface="Arial" charset="0"/>
            </a:endParaRPr>
          </a:p>
          <a:p>
            <a:pPr algn="just" defTabSz="914400" eaLnBrk="1" hangingPunct="1">
              <a:buClr>
                <a:srgbClr val="993333"/>
              </a:buClr>
              <a:buFont typeface="Wingdings" pitchFamily="2" charset="2"/>
              <a:buChar char="ü"/>
            </a:pPr>
            <a:r>
              <a:rPr lang="it-IT" dirty="0">
                <a:solidFill>
                  <a:srgbClr val="505150"/>
                </a:solidFill>
                <a:latin typeface="Arial Narrow" panose="020B0606020202030204" pitchFamily="34" charset="0"/>
                <a:cs typeface="Arial" charset="0"/>
              </a:rPr>
              <a:t>La rilevazione è inserita nel </a:t>
            </a:r>
            <a:r>
              <a:rPr lang="it-IT" b="1" dirty="0">
                <a:solidFill>
                  <a:srgbClr val="505150"/>
                </a:solidFill>
                <a:latin typeface="Arial Narrow" panose="020B0606020202030204" pitchFamily="34" charset="0"/>
                <a:cs typeface="Arial" charset="0"/>
              </a:rPr>
              <a:t>Programma statistico nazionale</a:t>
            </a:r>
            <a:endParaRPr lang="it-IT" dirty="0">
              <a:solidFill>
                <a:srgbClr val="505150"/>
              </a:solidFill>
              <a:latin typeface="Arial Narrow" panose="020B0606020202030204" pitchFamily="34" charset="0"/>
              <a:cs typeface="Arial" charset="0"/>
            </a:endParaRPr>
          </a:p>
          <a:p>
            <a:pPr algn="just" defTabSz="914400" eaLnBrk="1" hangingPunct="1">
              <a:buClr>
                <a:srgbClr val="993333"/>
              </a:buClr>
              <a:buFont typeface="Wingdings" pitchFamily="2" charset="2"/>
              <a:buChar char="ü"/>
            </a:pPr>
            <a:endParaRPr lang="it-IT" sz="800" dirty="0">
              <a:solidFill>
                <a:srgbClr val="505150"/>
              </a:solidFill>
              <a:latin typeface="Arial Narrow" panose="020B0606020202030204" pitchFamily="34" charset="0"/>
              <a:cs typeface="Arial" charset="0"/>
            </a:endParaRPr>
          </a:p>
          <a:p>
            <a:pPr algn="just" defTabSz="914400" eaLnBrk="1" hangingPunct="1">
              <a:buClr>
                <a:srgbClr val="993333"/>
              </a:buClr>
              <a:buFont typeface="Wingdings" pitchFamily="2" charset="2"/>
              <a:buChar char="ü"/>
            </a:pPr>
            <a:r>
              <a:rPr lang="it-IT" b="1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Chi risponde</a:t>
            </a:r>
          </a:p>
          <a:p>
            <a:pPr algn="just"/>
            <a:r>
              <a:rPr lang="it-IT" dirty="0">
                <a:solidFill>
                  <a:srgbClr val="505150"/>
                </a:solidFill>
                <a:latin typeface="Arial Narrow" panose="020B0606020202030204" pitchFamily="34" charset="0"/>
                <a:cs typeface="Arial" charset="0"/>
              </a:rPr>
              <a:t>     Polizia Stradale, Carabinieri, Polizia Provinciale, Polizia Locale e altri organi di rilevazione, come Guardia di finanza e agenti di pubblica sicurezza.</a:t>
            </a:r>
          </a:p>
          <a:p>
            <a:pPr algn="just" defTabSz="914400" eaLnBrk="1" hangingPunct="1"/>
            <a:endParaRPr lang="it-IT" altLang="it-IT" sz="800" dirty="0">
              <a:solidFill>
                <a:srgbClr val="505150"/>
              </a:solidFill>
              <a:latin typeface="Arial Narrow" panose="020B0606020202030204" pitchFamily="34" charset="0"/>
              <a:cs typeface="Arial" charset="0"/>
            </a:endParaRPr>
          </a:p>
          <a:p>
            <a:pPr algn="just" defTabSz="914400" eaLnBrk="1" hangingPunct="1">
              <a:buClr>
                <a:srgbClr val="993333"/>
              </a:buClr>
              <a:buFont typeface="Wingdings" pitchFamily="2" charset="2"/>
              <a:buChar char="ü"/>
            </a:pPr>
            <a:r>
              <a:rPr lang="it-IT" altLang="it-IT" b="1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La Rilevazione è il frutto di un'azione congiunta tra una molteplicità di Enti</a:t>
            </a:r>
            <a:r>
              <a:rPr lang="it-IT" altLang="it-IT" dirty="0">
                <a:solidFill>
                  <a:srgbClr val="505150"/>
                </a:solidFill>
                <a:latin typeface="Arial Narrow" panose="020B0606020202030204" pitchFamily="34" charset="0"/>
                <a:cs typeface="Arial" charset="0"/>
              </a:rPr>
              <a:t>: </a:t>
            </a:r>
          </a:p>
          <a:p>
            <a:pPr algn="just" defTabSz="914400" eaLnBrk="1" hangingPunct="1">
              <a:buClr>
                <a:srgbClr val="993333"/>
              </a:buClr>
            </a:pPr>
            <a:endParaRPr lang="it-IT" altLang="it-IT" sz="800" dirty="0">
              <a:solidFill>
                <a:srgbClr val="505150"/>
              </a:solidFill>
              <a:latin typeface="Arial Narrow" panose="020B0606020202030204" pitchFamily="34" charset="0"/>
              <a:cs typeface="Arial" charset="0"/>
            </a:endParaRPr>
          </a:p>
          <a:p>
            <a:pPr algn="just" defTabSz="914400" eaLnBrk="1" hangingPunct="1">
              <a:buClr>
                <a:srgbClr val="993333"/>
              </a:buClr>
              <a:buSzPct val="75000"/>
              <a:buFont typeface="Wingdings" pitchFamily="2" charset="2"/>
              <a:buChar char="q"/>
            </a:pPr>
            <a:r>
              <a:rPr lang="it-IT" altLang="it-IT" b="1" dirty="0">
                <a:solidFill>
                  <a:srgbClr val="505150"/>
                </a:solidFill>
                <a:latin typeface="Arial Narrow" panose="020B0606020202030204" pitchFamily="34" charset="0"/>
                <a:cs typeface="Arial" charset="0"/>
              </a:rPr>
              <a:t>Istat – Sede Centrale e Sedi regionali </a:t>
            </a:r>
          </a:p>
          <a:p>
            <a:pPr algn="just" defTabSz="914400" eaLnBrk="1" hangingPunct="1">
              <a:buClr>
                <a:srgbClr val="993333"/>
              </a:buClr>
              <a:buSzPct val="75000"/>
              <a:buFont typeface="Wingdings" pitchFamily="2" charset="2"/>
              <a:buChar char="q"/>
            </a:pPr>
            <a:r>
              <a:rPr lang="it-IT" altLang="it-IT" dirty="0">
                <a:solidFill>
                  <a:srgbClr val="505150"/>
                </a:solidFill>
                <a:latin typeface="Arial Narrow" panose="020B0606020202030204" pitchFamily="34" charset="0"/>
                <a:cs typeface="Arial" charset="0"/>
              </a:rPr>
              <a:t>ACI</a:t>
            </a:r>
          </a:p>
          <a:p>
            <a:pPr algn="just" defTabSz="914400" eaLnBrk="1" hangingPunct="1">
              <a:buClr>
                <a:srgbClr val="993333"/>
              </a:buClr>
              <a:buSzPct val="75000"/>
              <a:buFont typeface="Wingdings" pitchFamily="2" charset="2"/>
              <a:buChar char="q"/>
            </a:pPr>
            <a:r>
              <a:rPr lang="it-IT" altLang="it-IT" dirty="0">
                <a:solidFill>
                  <a:srgbClr val="505150"/>
                </a:solidFill>
                <a:latin typeface="Arial Narrow" panose="020B0606020202030204" pitchFamily="34" charset="0"/>
                <a:cs typeface="Arial" charset="0"/>
              </a:rPr>
              <a:t>Ministero delle Infrastrutture e dei Trasporti – ANCI – UPI</a:t>
            </a:r>
          </a:p>
          <a:p>
            <a:pPr algn="just" defTabSz="914400" eaLnBrk="1" hangingPunct="1">
              <a:buClr>
                <a:srgbClr val="993333"/>
              </a:buClr>
              <a:buSzPct val="75000"/>
              <a:buFont typeface="Wingdings" pitchFamily="2" charset="2"/>
              <a:buChar char="q"/>
            </a:pPr>
            <a:r>
              <a:rPr lang="it-IT" altLang="it-IT" dirty="0">
                <a:solidFill>
                  <a:srgbClr val="505150"/>
                </a:solidFill>
                <a:latin typeface="Arial Narrow" panose="020B0606020202030204" pitchFamily="34" charset="0"/>
                <a:cs typeface="Arial" charset="0"/>
              </a:rPr>
              <a:t>Ministero dell’Interno - Polizia stradale</a:t>
            </a:r>
          </a:p>
          <a:p>
            <a:pPr algn="just" defTabSz="914400" eaLnBrk="1" hangingPunct="1">
              <a:buClr>
                <a:srgbClr val="993333"/>
              </a:buClr>
              <a:buSzPct val="75000"/>
              <a:buFont typeface="Wingdings" pitchFamily="2" charset="2"/>
              <a:buChar char="q"/>
            </a:pPr>
            <a:r>
              <a:rPr lang="it-IT" altLang="it-IT" dirty="0">
                <a:solidFill>
                  <a:srgbClr val="505150"/>
                </a:solidFill>
                <a:latin typeface="Arial Narrow" panose="020B0606020202030204" pitchFamily="34" charset="0"/>
                <a:cs typeface="Arial" charset="0"/>
              </a:rPr>
              <a:t>Ministero della Difesa – Arma dei Carabinieri</a:t>
            </a:r>
          </a:p>
          <a:p>
            <a:pPr algn="just" defTabSz="914400" eaLnBrk="1" hangingPunct="1">
              <a:buClr>
                <a:srgbClr val="993333"/>
              </a:buClr>
              <a:buSzPct val="75000"/>
              <a:buFont typeface="Wingdings" pitchFamily="2" charset="2"/>
              <a:buChar char="q"/>
            </a:pPr>
            <a:r>
              <a:rPr lang="it-IT" altLang="it-IT" dirty="0">
                <a:solidFill>
                  <a:srgbClr val="505150"/>
                </a:solidFill>
                <a:latin typeface="Arial Narrow" panose="020B0606020202030204" pitchFamily="34" charset="0"/>
                <a:cs typeface="Arial" charset="0"/>
              </a:rPr>
              <a:t>Polizia Municipale o Locale e Provinciale</a:t>
            </a:r>
          </a:p>
          <a:p>
            <a:pPr algn="just" defTabSz="914400" eaLnBrk="1" hangingPunct="1">
              <a:buClr>
                <a:srgbClr val="993333"/>
              </a:buClr>
              <a:buSzPct val="75000"/>
              <a:buFont typeface="Wingdings" pitchFamily="2" charset="2"/>
              <a:buChar char="q"/>
            </a:pPr>
            <a:r>
              <a:rPr lang="it-IT" altLang="it-IT" dirty="0">
                <a:solidFill>
                  <a:srgbClr val="505150"/>
                </a:solidFill>
                <a:latin typeface="Arial Narrow" panose="020B0606020202030204" pitchFamily="34" charset="0"/>
                <a:cs typeface="Arial" charset="0"/>
              </a:rPr>
              <a:t>Uffici di statistica dei Comuni capoluogo di provincia </a:t>
            </a:r>
          </a:p>
          <a:p>
            <a:pPr algn="just" defTabSz="914400" eaLnBrk="1" hangingPunct="1">
              <a:buClr>
                <a:srgbClr val="993333"/>
              </a:buClr>
              <a:buSzPct val="75000"/>
              <a:buFont typeface="Wingdings" pitchFamily="2" charset="2"/>
              <a:buChar char="q"/>
            </a:pPr>
            <a:r>
              <a:rPr lang="it-IT" altLang="it-IT" b="1" dirty="0">
                <a:solidFill>
                  <a:srgbClr val="CC0000"/>
                </a:solidFill>
                <a:latin typeface="Arial Narrow" panose="020B0606020202030204" pitchFamily="34" charset="0"/>
                <a:cs typeface="Arial" charset="0"/>
              </a:rPr>
              <a:t>Uffici di statistica di Province e Regioni </a:t>
            </a:r>
          </a:p>
          <a:p>
            <a:pPr algn="just" defTabSz="914400" eaLnBrk="1" hangingPunct="1">
              <a:spcAft>
                <a:spcPct val="50000"/>
              </a:spcAft>
              <a:buClr>
                <a:srgbClr val="993333"/>
              </a:buClr>
              <a:buSzPct val="75000"/>
              <a:buFont typeface="Wingdings" pitchFamily="2" charset="2"/>
              <a:buChar char="q"/>
            </a:pPr>
            <a:r>
              <a:rPr lang="it-IT" altLang="it-IT" b="1" dirty="0">
                <a:solidFill>
                  <a:srgbClr val="CC0000"/>
                </a:solidFill>
                <a:latin typeface="Arial Narrow" panose="020B0606020202030204" pitchFamily="34" charset="0"/>
                <a:cs typeface="Arial" charset="0"/>
              </a:rPr>
              <a:t>Centri di Monitoraggio per la sicurezza stradale</a:t>
            </a:r>
          </a:p>
          <a:p>
            <a:pPr algn="just" defTabSz="914400" eaLnBrk="1" hangingPunct="1">
              <a:buClr>
                <a:srgbClr val="993333"/>
              </a:buClr>
              <a:buSzPct val="75000"/>
            </a:pPr>
            <a:r>
              <a:rPr lang="it-IT" altLang="it-IT" b="1" dirty="0">
                <a:solidFill>
                  <a:srgbClr val="505150"/>
                </a:solidFill>
                <a:latin typeface="Arial Narrow" panose="020B0606020202030204" pitchFamily="34" charset="0"/>
                <a:cs typeface="Arial" charset="0"/>
              </a:rPr>
              <a:t>     </a:t>
            </a:r>
            <a:endParaRPr lang="it-IT" altLang="it-IT" dirty="0">
              <a:solidFill>
                <a:srgbClr val="505150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10" name="Rettangolo 1"/>
          <p:cNvSpPr>
            <a:spLocks noChangeArrowheads="1"/>
          </p:cNvSpPr>
          <p:nvPr/>
        </p:nvSpPr>
        <p:spPr bwMode="auto">
          <a:xfrm>
            <a:off x="2035997" y="6058829"/>
            <a:ext cx="5485420" cy="307777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it-IT" altLang="it-IT" sz="1400" b="1" dirty="0">
                <a:solidFill>
                  <a:srgbClr val="505150"/>
                </a:solidFill>
                <a:cs typeface="Arial" charset="0"/>
              </a:rPr>
              <a:t>Informazioni sulla rilevazione </a:t>
            </a:r>
            <a:r>
              <a:rPr lang="it-IT" altLang="it-IT" sz="1400" dirty="0">
                <a:solidFill>
                  <a:srgbClr val="505150"/>
                </a:solidFill>
                <a:cs typeface="Arial" charset="0"/>
                <a:hlinkClick r:id="rId3"/>
              </a:rPr>
              <a:t>http://www.istat.it/it/archivio/4609</a:t>
            </a:r>
            <a:r>
              <a:rPr lang="it-IT" altLang="it-IT" sz="1400" dirty="0">
                <a:solidFill>
                  <a:srgbClr val="505150"/>
                </a:solidFill>
                <a:cs typeface="Arial" charset="0"/>
              </a:rPr>
              <a:t>  </a:t>
            </a:r>
          </a:p>
        </p:txBody>
      </p:sp>
      <p:sp>
        <p:nvSpPr>
          <p:cNvPr id="2" name="Rettangolo 1"/>
          <p:cNvSpPr/>
          <p:nvPr/>
        </p:nvSpPr>
        <p:spPr>
          <a:xfrm>
            <a:off x="807158" y="7707"/>
            <a:ext cx="7558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it-IT" altLang="it-IT" b="1" dirty="0">
                <a:solidFill>
                  <a:schemeClr val="bg1"/>
                </a:solidFill>
                <a:cs typeface="Arial" charset="0"/>
              </a:rPr>
              <a:t>La Rilevazione Istat degli Incidenti stradali con lesioni a persone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807158" y="-3617"/>
            <a:ext cx="7558086" cy="38065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0" tIns="72000" rIns="0" bIns="0" rtlCol="0" anchor="ctr" anchorCtr="0">
            <a:noAutofit/>
          </a:bodyPr>
          <a:lstStyle>
            <a:lvl1pPr algn="ctr" defTabSz="45698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Bef>
                <a:spcPct val="50000"/>
              </a:spcBef>
            </a:pPr>
            <a:r>
              <a:rPr lang="it-IT" altLang="it-IT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Rilevazione Istat degli Incidenti stradali con lesioni a persone</a:t>
            </a:r>
          </a:p>
        </p:txBody>
      </p:sp>
    </p:spTree>
    <p:extLst>
      <p:ext uri="{BB962C8B-B14F-4D97-AF65-F5344CB8AC3E}">
        <p14:creationId xmlns:p14="http://schemas.microsoft.com/office/powerpoint/2010/main" val="34307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/>
          <p:cNvGrpSpPr/>
          <p:nvPr/>
        </p:nvGrpSpPr>
        <p:grpSpPr>
          <a:xfrm>
            <a:off x="423961" y="1381125"/>
            <a:ext cx="2477800" cy="2135306"/>
            <a:chOff x="314080" y="888168"/>
            <a:chExt cx="2477800" cy="2135306"/>
          </a:xfrm>
        </p:grpSpPr>
        <p:sp>
          <p:nvSpPr>
            <p:cNvPr id="2" name="Rettangolo arrotondato 1"/>
            <p:cNvSpPr/>
            <p:nvPr/>
          </p:nvSpPr>
          <p:spPr>
            <a:xfrm>
              <a:off x="428325" y="1201238"/>
              <a:ext cx="2336968" cy="1605239"/>
            </a:xfrm>
            <a:prstGeom prst="roundRect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2700000" scaled="0"/>
              <a:tileRect/>
            </a:gradFill>
            <a:ln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029" name="Picture 5" descr="https://i1.wp.com/lgnc.org/wp-content/uploads/2017/03/fit-walk-logo.jpg?fit=400%2C302&amp;ssl=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11" b="97351" l="9524" r="89975">
                          <a14:foregroundMark x1="47619" y1="3642" x2="47619" y2="3642"/>
                          <a14:foregroundMark x1="59148" y1="15563" x2="59148" y2="15563"/>
                          <a14:foregroundMark x1="66416" y1="97351" x2="66416" y2="97351"/>
                          <a14:foregroundMark x1="46867" y1="12914" x2="46867" y2="12914"/>
                          <a14:foregroundMark x1="57895" y1="6954" x2="57895" y2="69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942" y="1561281"/>
              <a:ext cx="1332678" cy="1008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asellaDiTesto 2"/>
            <p:cNvSpPr txBox="1"/>
            <p:nvPr/>
          </p:nvSpPr>
          <p:spPr>
            <a:xfrm>
              <a:off x="314080" y="1272889"/>
              <a:ext cx="81140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it-IT" dirty="0"/>
                <a:t>609</a:t>
              </a:r>
            </a:p>
            <a:p>
              <a:pPr algn="ctr">
                <a:lnSpc>
                  <a:spcPts val="1500"/>
                </a:lnSpc>
              </a:pPr>
              <a:r>
                <a:rPr lang="it-IT" dirty="0"/>
                <a:t>morti</a:t>
              </a:r>
            </a:p>
          </p:txBody>
        </p:sp>
        <p:sp>
          <p:nvSpPr>
            <p:cNvPr id="17" name="Freccia in giù 16"/>
            <p:cNvSpPr/>
            <p:nvPr/>
          </p:nvSpPr>
          <p:spPr>
            <a:xfrm>
              <a:off x="2026071" y="2382044"/>
              <a:ext cx="607998" cy="641430"/>
            </a:xfrm>
            <a:prstGeom prst="downArrow">
              <a:avLst/>
            </a:prstGeom>
            <a:solidFill>
              <a:srgbClr val="92D05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1983192" y="2496503"/>
              <a:ext cx="8086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/>
                <a:t>-2,1%</a:t>
              </a: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880147" y="888168"/>
              <a:ext cx="887679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/>
                <a:t>Pedoni</a:t>
              </a:r>
            </a:p>
          </p:txBody>
        </p:sp>
      </p:grpSp>
      <p:sp>
        <p:nvSpPr>
          <p:cNvPr id="53" name="Rettangolo arrotondato 52"/>
          <p:cNvSpPr/>
          <p:nvPr/>
        </p:nvSpPr>
        <p:spPr>
          <a:xfrm>
            <a:off x="6203761" y="4158012"/>
            <a:ext cx="2579277" cy="1730353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  <a:tileRect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461" name="Rectangle 11"/>
          <p:cNvSpPr>
            <a:spLocks noChangeArrowheads="1"/>
          </p:cNvSpPr>
          <p:nvPr/>
        </p:nvSpPr>
        <p:spPr bwMode="auto">
          <a:xfrm>
            <a:off x="1143002" y="1225313"/>
            <a:ext cx="184731" cy="31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 sz="1425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44260" y="461880"/>
            <a:ext cx="845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srgbClr val="C00000"/>
                </a:solidFill>
                <a:latin typeface="Arial Narrow" panose="020B0606020202030204" pitchFamily="34" charset="0"/>
              </a:rPr>
              <a:t>Vittime e feriti in incidenti stradali in Italia per tipo di utente della strada. </a:t>
            </a:r>
          </a:p>
          <a:p>
            <a:pPr algn="ctr"/>
            <a:r>
              <a:rPr lang="it-IT" sz="2200" b="1" dirty="0">
                <a:solidFill>
                  <a:srgbClr val="C00000"/>
                </a:solidFill>
                <a:latin typeface="Arial Narrow" panose="020B0606020202030204" pitchFamily="34" charset="0"/>
              </a:rPr>
              <a:t>Anno 2018 e variazione percentuale 2018/2017</a:t>
            </a:r>
          </a:p>
        </p:txBody>
      </p:sp>
      <p:sp>
        <p:nvSpPr>
          <p:cNvPr id="19" name="Rettangolo arrotondato 18"/>
          <p:cNvSpPr/>
          <p:nvPr/>
        </p:nvSpPr>
        <p:spPr>
          <a:xfrm>
            <a:off x="3345592" y="1720008"/>
            <a:ext cx="2456118" cy="1605239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  <a:tileRect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arrotondato 28"/>
          <p:cNvSpPr/>
          <p:nvPr/>
        </p:nvSpPr>
        <p:spPr>
          <a:xfrm>
            <a:off x="6177485" y="1743209"/>
            <a:ext cx="2402523" cy="1630752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  <a:tileRect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uppo 13"/>
          <p:cNvGrpSpPr/>
          <p:nvPr/>
        </p:nvGrpSpPr>
        <p:grpSpPr>
          <a:xfrm>
            <a:off x="6177485" y="1404326"/>
            <a:ext cx="2128789" cy="1660340"/>
            <a:chOff x="6177485" y="880451"/>
            <a:chExt cx="2128789" cy="1660340"/>
          </a:xfrm>
        </p:grpSpPr>
        <p:sp>
          <p:nvSpPr>
            <p:cNvPr id="31" name="CasellaDiTesto 30"/>
            <p:cNvSpPr txBox="1"/>
            <p:nvPr/>
          </p:nvSpPr>
          <p:spPr>
            <a:xfrm>
              <a:off x="6177485" y="1265172"/>
              <a:ext cx="873062" cy="49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it-IT" dirty="0"/>
                <a:t>685</a:t>
              </a:r>
            </a:p>
            <a:p>
              <a:pPr algn="ctr">
                <a:lnSpc>
                  <a:spcPts val="1500"/>
                </a:lnSpc>
              </a:pPr>
              <a:r>
                <a:rPr lang="it-IT" dirty="0"/>
                <a:t>morti</a:t>
              </a: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6866708" y="880451"/>
              <a:ext cx="1126462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/>
                <a:t>Motocicli</a:t>
              </a:r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5472" l="5061" r="89879">
                          <a14:foregroundMark x1="49595" y1="0" x2="49595" y2="0"/>
                          <a14:foregroundMark x1="81781" y1="85283" x2="81781" y2="85283"/>
                          <a14:foregroundMark x1="81781" y1="90943" x2="81781" y2="90943"/>
                          <a14:foregroundMark x1="5061" y1="67547" x2="5061" y2="67547"/>
                          <a14:foregroundMark x1="9919" y1="95472" x2="9919" y2="954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3892" y="1632934"/>
              <a:ext cx="1692382" cy="907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" name="Rettangolo arrotondato 54"/>
          <p:cNvSpPr/>
          <p:nvPr/>
        </p:nvSpPr>
        <p:spPr>
          <a:xfrm>
            <a:off x="317889" y="4158012"/>
            <a:ext cx="2583872" cy="1730353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  <a:tileRect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CasellaDiTesto 55"/>
          <p:cNvSpPr txBox="1"/>
          <p:nvPr/>
        </p:nvSpPr>
        <p:spPr>
          <a:xfrm>
            <a:off x="423961" y="4285473"/>
            <a:ext cx="8114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it-IT" dirty="0"/>
              <a:t>108</a:t>
            </a:r>
          </a:p>
          <a:p>
            <a:pPr algn="ctr">
              <a:lnSpc>
                <a:spcPts val="1500"/>
              </a:lnSpc>
            </a:pPr>
            <a:r>
              <a:rPr lang="it-IT" dirty="0"/>
              <a:t>morti</a:t>
            </a:r>
          </a:p>
        </p:txBody>
      </p:sp>
      <p:sp>
        <p:nvSpPr>
          <p:cNvPr id="62" name="CasellaDiTesto 61"/>
          <p:cNvSpPr txBox="1"/>
          <p:nvPr/>
        </p:nvSpPr>
        <p:spPr>
          <a:xfrm>
            <a:off x="866880" y="3772229"/>
            <a:ext cx="135569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Ciclomotori</a:t>
            </a:r>
          </a:p>
        </p:txBody>
      </p:sp>
      <p:sp>
        <p:nvSpPr>
          <p:cNvPr id="67" name="Rettangolo arrotondato 66"/>
          <p:cNvSpPr/>
          <p:nvPr/>
        </p:nvSpPr>
        <p:spPr>
          <a:xfrm>
            <a:off x="3320601" y="4158012"/>
            <a:ext cx="2579277" cy="1730353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  <a:tileRect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AutoShape 2" descr="https://terrystangents.files.wordpress.com/2016/05/car-clip-art-images-illustrations-photos-1.png"/>
          <p:cNvSpPr>
            <a:spLocks noChangeAspect="1" noChangeArrowheads="1"/>
          </p:cNvSpPr>
          <p:nvPr/>
        </p:nvSpPr>
        <p:spPr bwMode="auto">
          <a:xfrm>
            <a:off x="63500" y="387350"/>
            <a:ext cx="12039600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23" name="Gruppo 22"/>
          <p:cNvGrpSpPr/>
          <p:nvPr/>
        </p:nvGrpSpPr>
        <p:grpSpPr>
          <a:xfrm>
            <a:off x="3194984" y="3715213"/>
            <a:ext cx="2010343" cy="1725100"/>
            <a:chOff x="3635334" y="3178609"/>
            <a:chExt cx="2010343" cy="1725100"/>
          </a:xfrm>
        </p:grpSpPr>
        <p:sp>
          <p:nvSpPr>
            <p:cNvPr id="68" name="CasellaDiTesto 67"/>
            <p:cNvSpPr txBox="1"/>
            <p:nvPr/>
          </p:nvSpPr>
          <p:spPr>
            <a:xfrm>
              <a:off x="3635334" y="3652601"/>
              <a:ext cx="81140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it-IT" dirty="0"/>
                <a:t>1.420</a:t>
              </a:r>
            </a:p>
            <a:p>
              <a:pPr algn="ctr">
                <a:lnSpc>
                  <a:spcPts val="1500"/>
                </a:lnSpc>
              </a:pPr>
              <a:r>
                <a:rPr lang="it-IT" dirty="0"/>
                <a:t>morti</a:t>
              </a:r>
            </a:p>
          </p:txBody>
        </p:sp>
        <p:sp>
          <p:nvSpPr>
            <p:cNvPr id="74" name="CasellaDiTesto 73"/>
            <p:cNvSpPr txBox="1"/>
            <p:nvPr/>
          </p:nvSpPr>
          <p:spPr>
            <a:xfrm>
              <a:off x="4062974" y="3178609"/>
              <a:ext cx="1479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/>
                <a:t>Autovetture</a:t>
              </a:r>
            </a:p>
          </p:txBody>
        </p:sp>
        <p:pic>
          <p:nvPicPr>
            <p:cNvPr id="1028" name="Picture 4" descr="http://searchengineland.com/figz/wp-content/seloads/2012/11/Screen-Shot-2012-11-13-at-7.17.12-PM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2" b="89272" l="4739" r="96209">
                          <a14:foregroundMark x1="96445" y1="49808" x2="96445" y2="49808"/>
                          <a14:foregroundMark x1="4739" y1="28736" x2="4739" y2="28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5184" y="4043712"/>
              <a:ext cx="1390493" cy="859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uppo 14"/>
          <p:cNvGrpSpPr/>
          <p:nvPr/>
        </p:nvGrpSpPr>
        <p:grpSpPr>
          <a:xfrm>
            <a:off x="3296214" y="1381125"/>
            <a:ext cx="1726396" cy="1717026"/>
            <a:chOff x="3066428" y="886346"/>
            <a:chExt cx="1726396" cy="1717026"/>
          </a:xfrm>
        </p:grpSpPr>
        <p:sp>
          <p:nvSpPr>
            <p:cNvPr id="20" name="CasellaDiTesto 19"/>
            <p:cNvSpPr txBox="1"/>
            <p:nvPr/>
          </p:nvSpPr>
          <p:spPr>
            <a:xfrm>
              <a:off x="3066428" y="1283781"/>
              <a:ext cx="81140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it-IT" dirty="0"/>
                <a:t>219</a:t>
              </a:r>
            </a:p>
            <a:p>
              <a:pPr algn="ctr">
                <a:lnSpc>
                  <a:spcPts val="1500"/>
                </a:lnSpc>
              </a:pPr>
              <a:r>
                <a:rPr lang="it-IT" dirty="0"/>
                <a:t>morti</a:t>
              </a: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58" b="95909" l="1667" r="99091">
                          <a14:foregroundMark x1="67273" y1="758" x2="67273" y2="758"/>
                          <a14:foregroundMark x1="57273" y1="4242" x2="57273" y2="4242"/>
                          <a14:foregroundMark x1="75758" y1="10909" x2="75758" y2="10909"/>
                          <a14:foregroundMark x1="99242" y1="53030" x2="99242" y2="53030"/>
                          <a14:foregroundMark x1="1667" y1="60606" x2="1667" y2="60606"/>
                          <a14:foregroundMark x1="21061" y1="95909" x2="21061" y2="9590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9374" y="1602553"/>
              <a:ext cx="1000819" cy="1000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CasellaDiTesto 27"/>
            <p:cNvSpPr txBox="1"/>
            <p:nvPr/>
          </p:nvSpPr>
          <p:spPr>
            <a:xfrm>
              <a:off x="3679506" y="886346"/>
              <a:ext cx="1113318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/>
                <a:t>Biciclette</a:t>
              </a:r>
            </a:p>
          </p:txBody>
        </p:sp>
      </p:grpSp>
      <p:sp>
        <p:nvSpPr>
          <p:cNvPr id="75" name="Freccia in giù 74"/>
          <p:cNvSpPr/>
          <p:nvPr/>
        </p:nvSpPr>
        <p:spPr>
          <a:xfrm rot="21600000">
            <a:off x="2281469" y="5356272"/>
            <a:ext cx="607998" cy="725472"/>
          </a:xfrm>
          <a:prstGeom prst="downArrow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CasellaDiTesto 77"/>
          <p:cNvSpPr txBox="1"/>
          <p:nvPr/>
        </p:nvSpPr>
        <p:spPr>
          <a:xfrm>
            <a:off x="2270501" y="5513753"/>
            <a:ext cx="784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-9,0%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1871248" y="1754188"/>
            <a:ext cx="9463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it-IT" dirty="0"/>
              <a:t>20.679</a:t>
            </a:r>
          </a:p>
          <a:p>
            <a:pPr algn="ctr">
              <a:lnSpc>
                <a:spcPts val="1500"/>
              </a:lnSpc>
            </a:pPr>
            <a:r>
              <a:rPr lang="it-IT" dirty="0"/>
              <a:t>feriti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4851465" y="1782685"/>
            <a:ext cx="9038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it-IT" dirty="0"/>
              <a:t>15.863</a:t>
            </a:r>
          </a:p>
          <a:p>
            <a:pPr algn="ctr">
              <a:lnSpc>
                <a:spcPts val="1500"/>
              </a:lnSpc>
            </a:pPr>
            <a:r>
              <a:rPr lang="it-IT" dirty="0"/>
              <a:t>feriti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7597146" y="1782685"/>
            <a:ext cx="9828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it-IT" dirty="0"/>
              <a:t>43.480</a:t>
            </a:r>
          </a:p>
          <a:p>
            <a:pPr algn="ctr">
              <a:lnSpc>
                <a:spcPts val="1500"/>
              </a:lnSpc>
            </a:pPr>
            <a:r>
              <a:rPr lang="it-IT" dirty="0"/>
              <a:t>feriti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1896368" y="4293097"/>
            <a:ext cx="9788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it-IT" dirty="0"/>
              <a:t>10.042</a:t>
            </a:r>
          </a:p>
          <a:p>
            <a:pPr algn="ctr">
              <a:lnSpc>
                <a:spcPts val="1500"/>
              </a:lnSpc>
            </a:pPr>
            <a:r>
              <a:rPr lang="it-IT" dirty="0"/>
              <a:t>feriti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4742039" y="4165582"/>
            <a:ext cx="10415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it-IT" dirty="0"/>
              <a:t>141.120</a:t>
            </a:r>
          </a:p>
          <a:p>
            <a:pPr algn="ctr">
              <a:lnSpc>
                <a:spcPts val="1500"/>
              </a:lnSpc>
            </a:pPr>
            <a:r>
              <a:rPr lang="it-IT" dirty="0"/>
              <a:t>feriti</a:t>
            </a:r>
          </a:p>
        </p:txBody>
      </p:sp>
      <p:grpSp>
        <p:nvGrpSpPr>
          <p:cNvPr id="47" name="Gruppo 46"/>
          <p:cNvGrpSpPr/>
          <p:nvPr/>
        </p:nvGrpSpPr>
        <p:grpSpPr>
          <a:xfrm>
            <a:off x="6092497" y="3740051"/>
            <a:ext cx="2936211" cy="926209"/>
            <a:chOff x="3605169" y="3203446"/>
            <a:chExt cx="2936211" cy="926209"/>
          </a:xfrm>
        </p:grpSpPr>
        <p:sp>
          <p:nvSpPr>
            <p:cNvPr id="48" name="CasellaDiTesto 47"/>
            <p:cNvSpPr txBox="1"/>
            <p:nvPr/>
          </p:nvSpPr>
          <p:spPr>
            <a:xfrm>
              <a:off x="3635334" y="3652601"/>
              <a:ext cx="81140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it-IT" dirty="0"/>
                <a:t>188</a:t>
              </a:r>
            </a:p>
            <a:p>
              <a:pPr algn="ctr">
                <a:lnSpc>
                  <a:spcPts val="1500"/>
                </a:lnSpc>
              </a:pPr>
              <a:r>
                <a:rPr lang="it-IT" dirty="0"/>
                <a:t>morti</a:t>
              </a:r>
            </a:p>
          </p:txBody>
        </p:sp>
        <p:sp>
          <p:nvSpPr>
            <p:cNvPr id="51" name="CasellaDiTesto 50"/>
            <p:cNvSpPr txBox="1"/>
            <p:nvPr/>
          </p:nvSpPr>
          <p:spPr>
            <a:xfrm>
              <a:off x="3605169" y="3203446"/>
              <a:ext cx="2936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Autocarri e Autoarticolati </a:t>
              </a:r>
            </a:p>
          </p:txBody>
        </p:sp>
      </p:grpSp>
      <p:sp>
        <p:nvSpPr>
          <p:cNvPr id="54" name="CasellaDiTesto 53"/>
          <p:cNvSpPr txBox="1"/>
          <p:nvPr/>
        </p:nvSpPr>
        <p:spPr>
          <a:xfrm>
            <a:off x="7986766" y="4200113"/>
            <a:ext cx="8114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it-IT" dirty="0"/>
              <a:t>7.013</a:t>
            </a:r>
          </a:p>
          <a:p>
            <a:pPr algn="ctr">
              <a:lnSpc>
                <a:spcPts val="1500"/>
              </a:lnSpc>
            </a:pPr>
            <a:r>
              <a:rPr lang="it-IT" dirty="0"/>
              <a:t>feriti</a:t>
            </a:r>
          </a:p>
        </p:txBody>
      </p:sp>
      <p:sp>
        <p:nvSpPr>
          <p:cNvPr id="57" name="Freccia in giù 56"/>
          <p:cNvSpPr/>
          <p:nvPr/>
        </p:nvSpPr>
        <p:spPr>
          <a:xfrm rot="10800000">
            <a:off x="481101" y="2795695"/>
            <a:ext cx="607998" cy="641430"/>
          </a:xfrm>
          <a:prstGeom prst="downArrow">
            <a:avLst/>
          </a:prstGeom>
          <a:solidFill>
            <a:srgbClr val="C000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>
              <a:rot lat="458657" lon="387982" rev="25946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CasellaDiTesto 57"/>
          <p:cNvSpPr txBox="1"/>
          <p:nvPr/>
        </p:nvSpPr>
        <p:spPr>
          <a:xfrm>
            <a:off x="511939" y="3026439"/>
            <a:ext cx="808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+1,5%</a:t>
            </a:r>
          </a:p>
        </p:txBody>
      </p:sp>
      <p:sp>
        <p:nvSpPr>
          <p:cNvPr id="59" name="Freccia in giù 58"/>
          <p:cNvSpPr/>
          <p:nvPr/>
        </p:nvSpPr>
        <p:spPr>
          <a:xfrm>
            <a:off x="3316370" y="2818268"/>
            <a:ext cx="607998" cy="641430"/>
          </a:xfrm>
          <a:prstGeom prst="downArrow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CasellaDiTesto 59"/>
          <p:cNvSpPr txBox="1"/>
          <p:nvPr/>
        </p:nvSpPr>
        <p:spPr>
          <a:xfrm>
            <a:off x="3260288" y="2916498"/>
            <a:ext cx="808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-13,8%</a:t>
            </a:r>
          </a:p>
        </p:txBody>
      </p:sp>
      <p:sp>
        <p:nvSpPr>
          <p:cNvPr id="70" name="Freccia in giù 69"/>
          <p:cNvSpPr/>
          <p:nvPr/>
        </p:nvSpPr>
        <p:spPr>
          <a:xfrm rot="10800000">
            <a:off x="3292154" y="5440313"/>
            <a:ext cx="607998" cy="641430"/>
          </a:xfrm>
          <a:prstGeom prst="downArrow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CasellaDiTesto 70"/>
          <p:cNvSpPr txBox="1"/>
          <p:nvPr/>
        </p:nvSpPr>
        <p:spPr>
          <a:xfrm>
            <a:off x="3252394" y="5447759"/>
            <a:ext cx="826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-3,0%</a:t>
            </a:r>
          </a:p>
        </p:txBody>
      </p:sp>
      <p:sp>
        <p:nvSpPr>
          <p:cNvPr id="76" name="Freccia in giù 75"/>
          <p:cNvSpPr/>
          <p:nvPr/>
        </p:nvSpPr>
        <p:spPr>
          <a:xfrm rot="21600000">
            <a:off x="6228925" y="5344238"/>
            <a:ext cx="607998" cy="641430"/>
          </a:xfrm>
          <a:prstGeom prst="downArrow">
            <a:avLst/>
          </a:prstGeom>
          <a:solidFill>
            <a:srgbClr val="C000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" name="CasellaDiTesto 78"/>
          <p:cNvSpPr txBox="1"/>
          <p:nvPr/>
        </p:nvSpPr>
        <p:spPr>
          <a:xfrm>
            <a:off x="6167230" y="5567872"/>
            <a:ext cx="883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+15,3%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8" y="4697001"/>
            <a:ext cx="1333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57" y="4492501"/>
            <a:ext cx="1172452" cy="117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itolo 1"/>
          <p:cNvSpPr txBox="1">
            <a:spLocks/>
          </p:cNvSpPr>
          <p:nvPr/>
        </p:nvSpPr>
        <p:spPr>
          <a:xfrm>
            <a:off x="977463" y="0"/>
            <a:ext cx="8178570" cy="365648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ctr" defTabSz="45698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it-I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reccia in giù 64"/>
          <p:cNvSpPr/>
          <p:nvPr/>
        </p:nvSpPr>
        <p:spPr>
          <a:xfrm>
            <a:off x="5096824" y="2838022"/>
            <a:ext cx="607998" cy="641430"/>
          </a:xfrm>
          <a:prstGeom prst="downArrow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" name="CasellaDiTesto 79"/>
          <p:cNvSpPr txBox="1"/>
          <p:nvPr/>
        </p:nvSpPr>
        <p:spPr>
          <a:xfrm>
            <a:off x="5070674" y="2950048"/>
            <a:ext cx="892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-4,0%</a:t>
            </a:r>
          </a:p>
        </p:txBody>
      </p:sp>
      <p:sp>
        <p:nvSpPr>
          <p:cNvPr id="81" name="Freccia in giù 80"/>
          <p:cNvSpPr/>
          <p:nvPr/>
        </p:nvSpPr>
        <p:spPr>
          <a:xfrm>
            <a:off x="445050" y="5403339"/>
            <a:ext cx="607998" cy="641430"/>
          </a:xfrm>
          <a:prstGeom prst="downArrow">
            <a:avLst/>
          </a:prstGeom>
          <a:solidFill>
            <a:srgbClr val="C000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2" name="CasellaDiTesto 81"/>
          <p:cNvSpPr txBox="1"/>
          <p:nvPr/>
        </p:nvSpPr>
        <p:spPr>
          <a:xfrm>
            <a:off x="356898" y="5597105"/>
            <a:ext cx="93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+17,4%</a:t>
            </a:r>
          </a:p>
        </p:txBody>
      </p:sp>
      <p:sp>
        <p:nvSpPr>
          <p:cNvPr id="83" name="Freccia in giù 82"/>
          <p:cNvSpPr/>
          <p:nvPr/>
        </p:nvSpPr>
        <p:spPr>
          <a:xfrm rot="21600000">
            <a:off x="6221821" y="2819096"/>
            <a:ext cx="607998" cy="725472"/>
          </a:xfrm>
          <a:prstGeom prst="downArrow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4" name="Freccia in giù 83"/>
          <p:cNvSpPr/>
          <p:nvPr/>
        </p:nvSpPr>
        <p:spPr>
          <a:xfrm rot="21600000">
            <a:off x="7986766" y="2843972"/>
            <a:ext cx="607998" cy="725472"/>
          </a:xfrm>
          <a:prstGeom prst="downArrow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5" name="CasellaDiTesto 84"/>
          <p:cNvSpPr txBox="1"/>
          <p:nvPr/>
        </p:nvSpPr>
        <p:spPr>
          <a:xfrm>
            <a:off x="6203761" y="2977836"/>
            <a:ext cx="920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-6,8%</a:t>
            </a:r>
          </a:p>
        </p:txBody>
      </p:sp>
      <p:sp>
        <p:nvSpPr>
          <p:cNvPr id="86" name="CasellaDiTesto 85"/>
          <p:cNvSpPr txBox="1"/>
          <p:nvPr/>
        </p:nvSpPr>
        <p:spPr>
          <a:xfrm>
            <a:off x="7968467" y="2958935"/>
            <a:ext cx="920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-4,3%</a:t>
            </a:r>
          </a:p>
        </p:txBody>
      </p:sp>
      <p:sp>
        <p:nvSpPr>
          <p:cNvPr id="87" name="Freccia in giù 86"/>
          <p:cNvSpPr/>
          <p:nvPr/>
        </p:nvSpPr>
        <p:spPr>
          <a:xfrm>
            <a:off x="5206302" y="5326966"/>
            <a:ext cx="607998" cy="641430"/>
          </a:xfrm>
          <a:prstGeom prst="downArrow">
            <a:avLst/>
          </a:prstGeom>
          <a:solidFill>
            <a:srgbClr val="C000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8" name="CasellaDiTesto 87"/>
          <p:cNvSpPr txBox="1"/>
          <p:nvPr/>
        </p:nvSpPr>
        <p:spPr>
          <a:xfrm>
            <a:off x="5184826" y="5522875"/>
            <a:ext cx="826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+0,1%</a:t>
            </a:r>
          </a:p>
        </p:txBody>
      </p:sp>
      <p:sp>
        <p:nvSpPr>
          <p:cNvPr id="89" name="Freccia in giù 88"/>
          <p:cNvSpPr/>
          <p:nvPr/>
        </p:nvSpPr>
        <p:spPr>
          <a:xfrm rot="21600000">
            <a:off x="8175040" y="5375094"/>
            <a:ext cx="607998" cy="641430"/>
          </a:xfrm>
          <a:prstGeom prst="downArrow">
            <a:avLst/>
          </a:prstGeom>
          <a:solidFill>
            <a:srgbClr val="C000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0" name="CasellaDiTesto 89"/>
          <p:cNvSpPr txBox="1"/>
          <p:nvPr/>
        </p:nvSpPr>
        <p:spPr>
          <a:xfrm>
            <a:off x="8175039" y="5579216"/>
            <a:ext cx="826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+2,3%</a:t>
            </a:r>
          </a:p>
        </p:txBody>
      </p:sp>
      <p:sp>
        <p:nvSpPr>
          <p:cNvPr id="5" name="Ovale 4"/>
          <p:cNvSpPr/>
          <p:nvPr/>
        </p:nvSpPr>
        <p:spPr>
          <a:xfrm>
            <a:off x="403180" y="2915432"/>
            <a:ext cx="821769" cy="589357"/>
          </a:xfrm>
          <a:prstGeom prst="ellipse">
            <a:avLst/>
          </a:prstGeom>
          <a:noFill/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94771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11"/>
          <p:cNvSpPr>
            <a:spLocks noChangeArrowheads="1"/>
          </p:cNvSpPr>
          <p:nvPr/>
        </p:nvSpPr>
        <p:spPr bwMode="auto">
          <a:xfrm>
            <a:off x="1143002" y="1225313"/>
            <a:ext cx="184731" cy="31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 sz="1425" dirty="0"/>
          </a:p>
        </p:txBody>
      </p:sp>
      <p:sp>
        <p:nvSpPr>
          <p:cNvPr id="4" name="AutoShape 2" descr="https://terrystangents.files.wordpress.com/2016/05/car-clip-art-images-illustrations-photos-1.png"/>
          <p:cNvSpPr>
            <a:spLocks noChangeAspect="1" noChangeArrowheads="1"/>
          </p:cNvSpPr>
          <p:nvPr/>
        </p:nvSpPr>
        <p:spPr bwMode="auto">
          <a:xfrm>
            <a:off x="63500" y="387350"/>
            <a:ext cx="12039600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9" name="Titolo 1"/>
          <p:cNvSpPr txBox="1">
            <a:spLocks/>
          </p:cNvSpPr>
          <p:nvPr/>
        </p:nvSpPr>
        <p:spPr>
          <a:xfrm>
            <a:off x="977463" y="0"/>
            <a:ext cx="8178570" cy="365648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ctr" defTabSz="45698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utenti della strada in Italia: serie temporale 2001-2018</a:t>
            </a:r>
          </a:p>
        </p:txBody>
      </p:sp>
      <p:sp>
        <p:nvSpPr>
          <p:cNvPr id="2" name="Rettangolo 1"/>
          <p:cNvSpPr/>
          <p:nvPr/>
        </p:nvSpPr>
        <p:spPr>
          <a:xfrm>
            <a:off x="977463" y="405237"/>
            <a:ext cx="79037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Nel 2018 </a:t>
            </a:r>
            <a:r>
              <a:rPr lang="it-IT" sz="16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aumentate le vittime tra i pedoni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(+1,5% rispetto al 2017); risultano in diminuzione, invece, se confrontati con il 2001 e 2010. </a:t>
            </a:r>
          </a:p>
          <a:p>
            <a:pPr algn="just"/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16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 di utenti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che presenta i maggiori guadagni in termini di riduzione della mortalità negli ultimi 17 anni è quella degli automobilisti (-63,1% dal 2001) mentre quella </a:t>
            </a:r>
            <a:r>
              <a:rPr lang="it-IT" sz="16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più penalizzata è rappresentata dai ciclisti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(-40,2% dal 2001). </a:t>
            </a:r>
          </a:p>
        </p:txBody>
      </p:sp>
      <p:sp>
        <p:nvSpPr>
          <p:cNvPr id="3" name="Rettangolo 2"/>
          <p:cNvSpPr/>
          <p:nvPr/>
        </p:nvSpPr>
        <p:spPr>
          <a:xfrm>
            <a:off x="1024758" y="2091825"/>
            <a:ext cx="78091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La riduzione consistente della mortalità di conducenti di autovetture è sicuramente legata ai notevoli progressi della tecnologia messa in campo per la costruzione di dispositivi di sicurezza dei veicoli.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11" y="3039750"/>
            <a:ext cx="4451257" cy="340309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842" y="2744787"/>
            <a:ext cx="4283103" cy="366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730" y="398909"/>
            <a:ext cx="2834640" cy="2065020"/>
          </a:xfrm>
          <a:prstGeom prst="rect">
            <a:avLst/>
          </a:prstGeom>
        </p:spPr>
      </p:pic>
      <p:sp>
        <p:nvSpPr>
          <p:cNvPr id="21509" name="Rectangle 10"/>
          <p:cNvSpPr>
            <a:spLocks noChangeArrowheads="1"/>
          </p:cNvSpPr>
          <p:nvPr/>
        </p:nvSpPr>
        <p:spPr bwMode="auto">
          <a:xfrm>
            <a:off x="1143002" y="701438"/>
            <a:ext cx="184731" cy="31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 sz="1425"/>
          </a:p>
        </p:txBody>
      </p:sp>
      <p:sp>
        <p:nvSpPr>
          <p:cNvPr id="21510" name="Rectangle 19"/>
          <p:cNvSpPr>
            <a:spLocks noChangeArrowheads="1"/>
          </p:cNvSpPr>
          <p:nvPr/>
        </p:nvSpPr>
        <p:spPr bwMode="auto">
          <a:xfrm>
            <a:off x="1143002" y="701438"/>
            <a:ext cx="184731" cy="31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 sz="1425"/>
          </a:p>
        </p:txBody>
      </p:sp>
      <p:sp>
        <p:nvSpPr>
          <p:cNvPr id="21513" name="Rectangle 23"/>
          <p:cNvSpPr>
            <a:spLocks noChangeArrowheads="1"/>
          </p:cNvSpPr>
          <p:nvPr/>
        </p:nvSpPr>
        <p:spPr bwMode="auto">
          <a:xfrm>
            <a:off x="1143002" y="2558815"/>
            <a:ext cx="184731" cy="31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 sz="1425"/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189187" y="2131273"/>
            <a:ext cx="496693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Aft>
                <a:spcPct val="20000"/>
              </a:spcAft>
            </a:pPr>
            <a:r>
              <a:rPr lang="it-IT" sz="1600" b="1" dirty="0">
                <a:solidFill>
                  <a:srgbClr val="CC0000"/>
                </a:solidFill>
              </a:rPr>
              <a:t>Tasso di mortalità stradale per classe di età </a:t>
            </a:r>
          </a:p>
          <a:p>
            <a:pPr algn="just">
              <a:lnSpc>
                <a:spcPct val="80000"/>
              </a:lnSpc>
              <a:spcAft>
                <a:spcPct val="20000"/>
              </a:spcAft>
            </a:pPr>
            <a:r>
              <a:rPr lang="it-IT" sz="1600" b="1" dirty="0">
                <a:solidFill>
                  <a:srgbClr val="CC0000"/>
                </a:solidFill>
              </a:rPr>
              <a:t>(per milione di abitanti). Anno 2018</a:t>
            </a:r>
            <a:endParaRPr lang="it-IT" sz="1600" b="1" i="1" dirty="0">
              <a:solidFill>
                <a:srgbClr val="CC0000"/>
              </a:solidFill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189187" y="374140"/>
            <a:ext cx="5975130" cy="1469198"/>
            <a:chOff x="189187" y="374139"/>
            <a:chExt cx="5628290" cy="1615827"/>
          </a:xfrm>
        </p:grpSpPr>
        <p:sp>
          <p:nvSpPr>
            <p:cNvPr id="2" name="Rettangolo 1"/>
            <p:cNvSpPr/>
            <p:nvPr/>
          </p:nvSpPr>
          <p:spPr>
            <a:xfrm>
              <a:off x="189187" y="374139"/>
              <a:ext cx="5628290" cy="1615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 gli uomini, si registrano picchi per le classi di età 20-24, 40-44 e 55-59 anni; </a:t>
              </a:r>
            </a:p>
            <a:p>
              <a:r>
                <a:rPr lang="it-IT" sz="1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 le donne, invece, i livelli massimi si rilevano per le classi tra i 70 e gli 84 anni, con un’incidenza molto maggiore di vittime nel ruolo di pedone. </a:t>
              </a:r>
            </a:p>
            <a:p>
              <a:endParaRPr lang="it-IT" sz="9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052" y="1510203"/>
              <a:ext cx="242280" cy="333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8690" y="727280"/>
              <a:ext cx="242803" cy="310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Fumetto 2 5"/>
          <p:cNvSpPr/>
          <p:nvPr/>
        </p:nvSpPr>
        <p:spPr>
          <a:xfrm>
            <a:off x="5240305" y="3080376"/>
            <a:ext cx="3819674" cy="2759242"/>
          </a:xfrm>
          <a:prstGeom prst="wedgeRoundRectCallout">
            <a:avLst>
              <a:gd name="adj1" fmla="val -49527"/>
              <a:gd name="adj2" fmla="val 1900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 2018, i tassi di mortalità stradale mostrano uno svantaggio per i </a:t>
            </a:r>
            <a:r>
              <a:rPr lang="it-IT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giovani tra i 15 e i 29 anni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un </a:t>
            </a:r>
            <a:r>
              <a:rPr lang="it-IT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picco tra 20 e 24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per le </a:t>
            </a:r>
            <a:r>
              <a:rPr lang="it-IT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 più anziane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Rispetto all’anno precedente, le vittime </a:t>
            </a:r>
            <a:r>
              <a:rPr lang="it-IT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aumentano tra i giovani di 15-29 anni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tra gli individui in età 70-74 anni 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feriti, infine, sono giovani, soprattutto nella classe 20-29 anni. </a:t>
            </a:r>
          </a:p>
        </p:txBody>
      </p:sp>
      <p:sp>
        <p:nvSpPr>
          <p:cNvPr id="5" name="Rettangolo 4"/>
          <p:cNvSpPr/>
          <p:nvPr/>
        </p:nvSpPr>
        <p:spPr>
          <a:xfrm>
            <a:off x="2397642" y="-14757"/>
            <a:ext cx="4574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Età e genere delle vittime nel 2017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9" name="Titolo 1"/>
          <p:cNvSpPr txBox="1">
            <a:spLocks/>
          </p:cNvSpPr>
          <p:nvPr/>
        </p:nvSpPr>
        <p:spPr>
          <a:xfrm>
            <a:off x="881409" y="17725"/>
            <a:ext cx="8178570" cy="365648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ctr" defTabSz="45698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it-I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Risultati immagini per omini stilizzat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033" y="-14757"/>
            <a:ext cx="722381" cy="72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tangolo 19"/>
          <p:cNvSpPr/>
          <p:nvPr/>
        </p:nvSpPr>
        <p:spPr>
          <a:xfrm>
            <a:off x="1823173" y="7190"/>
            <a:ext cx="60343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Età e genere delle vittime in Italia nel 2018</a:t>
            </a:r>
            <a:endParaRPr lang="it-I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816" y="3027423"/>
            <a:ext cx="4991008" cy="3289156"/>
          </a:xfrm>
          <a:prstGeom prst="rect">
            <a:avLst/>
          </a:prstGeom>
        </p:spPr>
      </p:pic>
      <p:sp>
        <p:nvSpPr>
          <p:cNvPr id="18" name="CasellaDiTesto 2"/>
          <p:cNvSpPr txBox="1"/>
          <p:nvPr/>
        </p:nvSpPr>
        <p:spPr>
          <a:xfrm>
            <a:off x="865492" y="2840392"/>
            <a:ext cx="1951630" cy="953335"/>
          </a:xfrm>
          <a:prstGeom prst="rect">
            <a:avLst/>
          </a:prstGeom>
          <a:solidFill>
            <a:schemeClr val="lt1"/>
          </a:solidFill>
          <a:ln w="9525" cmpd="sng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it-IT" sz="1600" b="1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Arial"/>
              </a:rPr>
              <a:t>Tutte le età                    </a:t>
            </a:r>
            <a:r>
              <a:rPr lang="it-IT" sz="1600" b="1" i="0" u="none" strike="noStrike" baseline="0" dirty="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Arial"/>
              </a:rPr>
              <a:t>55 morti                           per milione di abitanti</a:t>
            </a:r>
          </a:p>
          <a:p>
            <a:pPr marL="0" indent="0" algn="l" rtl="0">
              <a:defRPr sz="1000"/>
            </a:pPr>
            <a:endParaRPr lang="it-IT" sz="1600" b="1" i="0" u="none" strike="noStrike" baseline="0" dirty="0">
              <a:solidFill>
                <a:srgbClr val="000000"/>
              </a:solidFill>
              <a:latin typeface="Arial Narrow" panose="020B060602020203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200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"/>
          <p:cNvSpPr txBox="1">
            <a:spLocks/>
          </p:cNvSpPr>
          <p:nvPr/>
        </p:nvSpPr>
        <p:spPr bwMode="auto">
          <a:xfrm>
            <a:off x="977900" y="0"/>
            <a:ext cx="6888629" cy="365125"/>
          </a:xfrm>
          <a:prstGeom prst="rect">
            <a:avLst/>
          </a:prstGeom>
          <a:solidFill>
            <a:srgbClr val="CF1E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endParaRPr lang="it-IT" altLang="it-IT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Line 5"/>
          <p:cNvSpPr>
            <a:spLocks noChangeShapeType="1"/>
          </p:cNvSpPr>
          <p:nvPr/>
        </p:nvSpPr>
        <p:spPr bwMode="auto">
          <a:xfrm>
            <a:off x="1143000" y="1485900"/>
            <a:ext cx="114141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69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425">
              <a:latin typeface="+mn-lt"/>
            </a:endParaRPr>
          </a:p>
        </p:txBody>
      </p:sp>
      <p:sp>
        <p:nvSpPr>
          <p:cNvPr id="29700" name="Rectangle 10"/>
          <p:cNvSpPr>
            <a:spLocks noChangeArrowheads="1"/>
          </p:cNvSpPr>
          <p:nvPr/>
        </p:nvSpPr>
        <p:spPr bwMode="auto">
          <a:xfrm>
            <a:off x="1143000" y="701675"/>
            <a:ext cx="184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4569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425">
              <a:latin typeface="+mn-lt"/>
            </a:endParaRPr>
          </a:p>
        </p:txBody>
      </p:sp>
      <p:sp>
        <p:nvSpPr>
          <p:cNvPr id="29701" name="Rectangle 11"/>
          <p:cNvSpPr>
            <a:spLocks noChangeArrowheads="1"/>
          </p:cNvSpPr>
          <p:nvPr/>
        </p:nvSpPr>
        <p:spPr bwMode="auto">
          <a:xfrm>
            <a:off x="1143000" y="2393950"/>
            <a:ext cx="18415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4569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425">
              <a:latin typeface="+mn-lt"/>
            </a:endParaRPr>
          </a:p>
        </p:txBody>
      </p:sp>
      <p:sp>
        <p:nvSpPr>
          <p:cNvPr id="36870" name="Rettangolo 6"/>
          <p:cNvSpPr>
            <a:spLocks noChangeArrowheads="1"/>
          </p:cNvSpPr>
          <p:nvPr/>
        </p:nvSpPr>
        <p:spPr bwMode="auto">
          <a:xfrm>
            <a:off x="843897" y="-20241"/>
            <a:ext cx="675369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it-IT" alt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Pedoni vittime di incidenti stradali per genere ed età </a:t>
            </a:r>
          </a:p>
        </p:txBody>
      </p:sp>
      <p:sp>
        <p:nvSpPr>
          <p:cNvPr id="36871" name="CasellaDiTesto 8"/>
          <p:cNvSpPr txBox="1">
            <a:spLocks noChangeArrowheads="1"/>
          </p:cNvSpPr>
          <p:nvPr/>
        </p:nvSpPr>
        <p:spPr bwMode="auto">
          <a:xfrm>
            <a:off x="5818188" y="1757363"/>
            <a:ext cx="2600325" cy="27225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C00000"/>
                </a:solidFill>
              </a:rPr>
              <a:t>Pedoni Morti nel 2010: 621</a:t>
            </a:r>
          </a:p>
          <a:p>
            <a:pPr eaLnBrk="1" hangingPunct="1"/>
            <a:r>
              <a:rPr lang="it-IT" altLang="it-IT" dirty="0"/>
              <a:t>396 Maschi</a:t>
            </a:r>
          </a:p>
          <a:p>
            <a:pPr eaLnBrk="1" hangingPunct="1"/>
            <a:r>
              <a:rPr lang="it-IT" altLang="it-IT" dirty="0"/>
              <a:t>225 Femmine</a:t>
            </a:r>
          </a:p>
          <a:p>
            <a:pPr eaLnBrk="1" hangingPunct="1"/>
            <a:endParaRPr lang="it-IT" altLang="it-IT" dirty="0"/>
          </a:p>
          <a:p>
            <a:pPr eaLnBrk="1" hangingPunct="1"/>
            <a:r>
              <a:rPr lang="it-IT" altLang="it-IT" b="1" dirty="0">
                <a:solidFill>
                  <a:srgbClr val="C00000"/>
                </a:solidFill>
              </a:rPr>
              <a:t>Pedoni Morti nel 2018 : 609</a:t>
            </a:r>
          </a:p>
          <a:p>
            <a:pPr eaLnBrk="1" hangingPunct="1"/>
            <a:r>
              <a:rPr lang="it-IT" altLang="it-IT" dirty="0"/>
              <a:t>389 Maschi</a:t>
            </a:r>
          </a:p>
          <a:p>
            <a:pPr eaLnBrk="1" hangingPunct="1"/>
            <a:r>
              <a:rPr lang="it-IT" altLang="it-IT" dirty="0"/>
              <a:t>220 Femmine</a:t>
            </a:r>
          </a:p>
        </p:txBody>
      </p:sp>
      <p:sp>
        <p:nvSpPr>
          <p:cNvPr id="36872" name="CasellaDiTesto 9"/>
          <p:cNvSpPr txBox="1">
            <a:spLocks noChangeArrowheads="1"/>
          </p:cNvSpPr>
          <p:nvPr/>
        </p:nvSpPr>
        <p:spPr bwMode="auto">
          <a:xfrm>
            <a:off x="5818188" y="576263"/>
            <a:ext cx="3203575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C00000"/>
                </a:solidFill>
              </a:rPr>
              <a:t>Piramide delle età per i pedoni morti in incidenti stradali nel 2010 e nel 2018</a:t>
            </a:r>
          </a:p>
        </p:txBody>
      </p:sp>
      <p:sp>
        <p:nvSpPr>
          <p:cNvPr id="36873" name="CasellaDiTesto 17"/>
          <p:cNvSpPr txBox="1">
            <a:spLocks noChangeArrowheads="1"/>
          </p:cNvSpPr>
          <p:nvPr/>
        </p:nvSpPr>
        <p:spPr bwMode="auto">
          <a:xfrm>
            <a:off x="474663" y="4587478"/>
            <a:ext cx="85471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it-IT" altLang="it-IT" sz="1800" dirty="0"/>
              <a:t>La struttura per età e genere dei deceduti nel 2010 e </a:t>
            </a:r>
            <a:r>
              <a:rPr lang="it-IT" altLang="it-IT" sz="1800"/>
              <a:t>nel 201</a:t>
            </a:r>
            <a:r>
              <a:rPr lang="en-GB" altLang="it-IT" sz="1800"/>
              <a:t>8 </a:t>
            </a:r>
            <a:r>
              <a:rPr lang="it-IT" altLang="it-IT" sz="1800"/>
              <a:t>mostra </a:t>
            </a:r>
            <a:r>
              <a:rPr lang="it-IT" altLang="it-IT" sz="1800" dirty="0"/>
              <a:t>come l’età delle vittime si </a:t>
            </a:r>
            <a:r>
              <a:rPr lang="it-IT" altLang="it-IT" sz="1800" b="1" dirty="0">
                <a:solidFill>
                  <a:srgbClr val="C00000"/>
                </a:solidFill>
              </a:rPr>
              <a:t>sia innalzata nel tempo</a:t>
            </a:r>
            <a:r>
              <a:rPr lang="it-IT" altLang="it-IT" sz="1800" dirty="0"/>
              <a:t>, con proporzioni molto elevate di individui nelle fasce di </a:t>
            </a:r>
            <a:r>
              <a:rPr lang="it-IT" altLang="it-IT" sz="1800" b="1" dirty="0"/>
              <a:t>età mature e anziane</a:t>
            </a:r>
            <a:r>
              <a:rPr lang="it-IT" altLang="it-IT" sz="1800" dirty="0"/>
              <a:t> rispetto al passato.</a:t>
            </a:r>
          </a:p>
          <a:p>
            <a:pPr algn="just" eaLnBrk="1" hangingPunct="1"/>
            <a:endParaRPr lang="it-IT" altLang="it-IT" sz="1800" dirty="0"/>
          </a:p>
          <a:p>
            <a:pPr algn="just" eaLnBrk="1" hangingPunct="1"/>
            <a:r>
              <a:rPr lang="it-IT" altLang="it-IT" sz="1800" dirty="0"/>
              <a:t>Per gli uomini permangono anche picchi per le età più giovani, per le donne, la quasi totalità delle vittime è concentrata nelle età over 65 anni.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426244"/>
            <a:ext cx="5522604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9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"/>
          <p:cNvSpPr txBox="1">
            <a:spLocks/>
          </p:cNvSpPr>
          <p:nvPr/>
        </p:nvSpPr>
        <p:spPr>
          <a:xfrm>
            <a:off x="977463" y="0"/>
            <a:ext cx="8178570" cy="365648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ctr" defTabSz="45698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it-I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Line 5"/>
          <p:cNvSpPr>
            <a:spLocks noChangeShapeType="1"/>
          </p:cNvSpPr>
          <p:nvPr/>
        </p:nvSpPr>
        <p:spPr bwMode="auto">
          <a:xfrm>
            <a:off x="1143002" y="1485900"/>
            <a:ext cx="114181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 sz="1425"/>
          </a:p>
        </p:txBody>
      </p:sp>
      <p:sp>
        <p:nvSpPr>
          <p:cNvPr id="29700" name="Rectangle 10"/>
          <p:cNvSpPr>
            <a:spLocks noChangeArrowheads="1"/>
          </p:cNvSpPr>
          <p:nvPr/>
        </p:nvSpPr>
        <p:spPr bwMode="auto">
          <a:xfrm>
            <a:off x="1143002" y="701438"/>
            <a:ext cx="184731" cy="31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 sz="1425"/>
          </a:p>
        </p:txBody>
      </p:sp>
      <p:sp>
        <p:nvSpPr>
          <p:cNvPr id="29701" name="Rectangle 11"/>
          <p:cNvSpPr>
            <a:spLocks noChangeArrowheads="1"/>
          </p:cNvSpPr>
          <p:nvPr/>
        </p:nvSpPr>
        <p:spPr bwMode="auto">
          <a:xfrm>
            <a:off x="1143002" y="2394508"/>
            <a:ext cx="184731" cy="31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 sz="1425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78111" y="1675551"/>
            <a:ext cx="4407431" cy="2061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95250">
              <a:spcAft>
                <a:spcPct val="20000"/>
              </a:spcAft>
              <a:defRPr/>
            </a:pPr>
            <a:r>
              <a:rPr lang="it-IT" altLang="it-IT" sz="1800" b="1" dirty="0">
                <a:solidFill>
                  <a:srgbClr val="FF0000"/>
                </a:solidFill>
                <a:cs typeface="Arial" panose="020B0604020202020204" pitchFamily="34" charset="0"/>
              </a:rPr>
              <a:t>Strade urbane </a:t>
            </a:r>
          </a:p>
          <a:p>
            <a:pPr marL="438150" indent="-342900">
              <a:spcAft>
                <a:spcPct val="20000"/>
              </a:spcAft>
              <a:buFont typeface="+mj-lt"/>
              <a:buAutoNum type="arabicPeriod"/>
              <a:defRPr/>
            </a:pPr>
            <a:r>
              <a:rPr lang="it-IT" altLang="it-IT" sz="1800" b="1" dirty="0">
                <a:solidFill>
                  <a:srgbClr val="5F5F5F"/>
                </a:solidFill>
                <a:cs typeface="Arial" panose="020B0604020202020204" pitchFamily="34" charset="0"/>
              </a:rPr>
              <a:t>Mancato rispetto delle regole </a:t>
            </a:r>
          </a:p>
          <a:p>
            <a:pPr marL="95250">
              <a:spcAft>
                <a:spcPct val="20000"/>
              </a:spcAft>
              <a:defRPr/>
            </a:pPr>
            <a:r>
              <a:rPr lang="it-IT" altLang="it-IT" sz="1800" b="1" dirty="0">
                <a:solidFill>
                  <a:srgbClr val="5F5F5F"/>
                </a:solidFill>
                <a:cs typeface="Arial" panose="020B0604020202020204" pitchFamily="34" charset="0"/>
              </a:rPr>
              <a:t>       di precedenza o del semaforo </a:t>
            </a:r>
            <a:r>
              <a:rPr lang="it-IT" altLang="it-IT" sz="1800" dirty="0">
                <a:solidFill>
                  <a:srgbClr val="5F5F5F"/>
                </a:solidFill>
                <a:cs typeface="Arial" panose="020B0604020202020204" pitchFamily="34" charset="0"/>
              </a:rPr>
              <a:t>(17,0%)</a:t>
            </a:r>
          </a:p>
          <a:p>
            <a:pPr marL="438150" indent="-342900">
              <a:spcAft>
                <a:spcPct val="20000"/>
              </a:spcAft>
              <a:buFont typeface="+mj-lt"/>
              <a:buAutoNum type="arabicPeriod" startAt="2"/>
              <a:defRPr/>
            </a:pPr>
            <a:r>
              <a:rPr lang="it-IT" altLang="it-IT" sz="1800" b="1" dirty="0">
                <a:solidFill>
                  <a:srgbClr val="5F5F5F"/>
                </a:solidFill>
                <a:cs typeface="Arial" panose="020B0604020202020204" pitchFamily="34" charset="0"/>
              </a:rPr>
              <a:t>Guida distratta </a:t>
            </a:r>
            <a:r>
              <a:rPr lang="it-IT" altLang="it-IT" sz="1800" dirty="0">
                <a:solidFill>
                  <a:srgbClr val="5F5F5F"/>
                </a:solidFill>
                <a:cs typeface="Arial" panose="020B0604020202020204" pitchFamily="34" charset="0"/>
              </a:rPr>
              <a:t>(14,9%)</a:t>
            </a:r>
          </a:p>
          <a:p>
            <a:pPr marL="438150" indent="-342900">
              <a:spcAft>
                <a:spcPct val="20000"/>
              </a:spcAft>
              <a:buFont typeface="+mj-lt"/>
              <a:buAutoNum type="arabicPeriod" startAt="3"/>
              <a:defRPr/>
            </a:pPr>
            <a:r>
              <a:rPr lang="it-IT" altLang="it-IT" sz="1800" b="1" dirty="0">
                <a:solidFill>
                  <a:srgbClr val="5F5F5F"/>
                </a:solidFill>
                <a:cs typeface="Arial" panose="020B0604020202020204" pitchFamily="34" charset="0"/>
              </a:rPr>
              <a:t>Velocità elevata </a:t>
            </a:r>
            <a:r>
              <a:rPr lang="it-IT" altLang="it-IT" sz="1800" dirty="0">
                <a:solidFill>
                  <a:srgbClr val="5F5F5F"/>
                </a:solidFill>
                <a:cs typeface="Arial" panose="020B0604020202020204" pitchFamily="34" charset="0"/>
              </a:rPr>
              <a:t>(8,8%).</a:t>
            </a:r>
          </a:p>
          <a:p>
            <a:pPr marL="214313" indent="-119063">
              <a:spcAft>
                <a:spcPts val="600"/>
              </a:spcAft>
              <a:defRPr/>
            </a:pPr>
            <a:r>
              <a:rPr lang="it-IT" altLang="it-IT" sz="1800" dirty="0">
                <a:solidFill>
                  <a:srgbClr val="5F5F5F"/>
                </a:solidFill>
                <a:cs typeface="Arial" panose="020B0604020202020204" pitchFamily="34" charset="0"/>
              </a:rPr>
              <a:t>Nel complesso il 40,7% dei casi.</a:t>
            </a:r>
          </a:p>
        </p:txBody>
      </p:sp>
      <p:pic>
        <p:nvPicPr>
          <p:cNvPr id="12" name="Immagin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909" y="996963"/>
            <a:ext cx="540441" cy="4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78" y="1023313"/>
            <a:ext cx="1261909" cy="52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char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4744" y="443276"/>
            <a:ext cx="1133795" cy="51034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67693" y="3883406"/>
            <a:ext cx="4379153" cy="258532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just"/>
            <a:r>
              <a:rPr lang="it-IT" sz="1800" dirty="0">
                <a:solidFill>
                  <a:srgbClr val="000000"/>
                </a:solidFill>
                <a:latin typeface="+mj-lt"/>
              </a:rPr>
              <a:t>Secondo i Carabinieri e la Polizia Stradale sulla base delle</a:t>
            </a:r>
            <a:r>
              <a:rPr lang="it-IT" sz="1800" b="1" dirty="0">
                <a:solidFill>
                  <a:srgbClr val="C00000"/>
                </a:solidFill>
                <a:latin typeface="+mj-lt"/>
              </a:rPr>
              <a:t> contravvenzioni per guida sotto l’effetto di alcol o di stupefacenti</a:t>
            </a:r>
            <a:r>
              <a:rPr lang="it-IT" sz="1800" dirty="0">
                <a:solidFill>
                  <a:srgbClr val="000000"/>
                </a:solidFill>
                <a:latin typeface="+mj-lt"/>
              </a:rPr>
              <a:t> in incidente stradale, nel </a:t>
            </a:r>
            <a:r>
              <a:rPr lang="it-IT" sz="1800" b="1" dirty="0">
                <a:solidFill>
                  <a:srgbClr val="C00000"/>
                </a:solidFill>
                <a:latin typeface="+mj-lt"/>
              </a:rPr>
              <a:t>2018</a:t>
            </a:r>
            <a:r>
              <a:rPr lang="it-IT" sz="1800" dirty="0">
                <a:solidFill>
                  <a:srgbClr val="000000"/>
                </a:solidFill>
                <a:latin typeface="+mj-lt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rgbClr val="000000"/>
                </a:solidFill>
                <a:latin typeface="+mj-lt"/>
              </a:rPr>
              <a:t>la quota di incidenti stradali con lesioni a persone </a:t>
            </a:r>
            <a:r>
              <a:rPr lang="it-IT" sz="1800" b="1" dirty="0">
                <a:solidFill>
                  <a:srgbClr val="CC0000"/>
                </a:solidFill>
                <a:latin typeface="+mj-lt"/>
              </a:rPr>
              <a:t>correlati ad alcol </a:t>
            </a:r>
            <a:r>
              <a:rPr lang="it-IT" sz="1800" dirty="0">
                <a:solidFill>
                  <a:srgbClr val="000000"/>
                </a:solidFill>
                <a:latin typeface="+mj-lt"/>
              </a:rPr>
              <a:t>è pari </a:t>
            </a:r>
            <a:r>
              <a:rPr lang="it-IT" sz="1800" b="1" dirty="0">
                <a:solidFill>
                  <a:srgbClr val="C00000"/>
                </a:solidFill>
                <a:latin typeface="+mj-lt"/>
              </a:rPr>
              <a:t>al 8,7%</a:t>
            </a:r>
            <a:r>
              <a:rPr lang="it-IT" sz="1800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pPr algn="just"/>
            <a:r>
              <a:rPr lang="it-IT" sz="1800" dirty="0">
                <a:solidFill>
                  <a:srgbClr val="000000"/>
                </a:solidFill>
                <a:latin typeface="+mj-lt"/>
              </a:rPr>
              <a:t>     (dal 7,8% del 2017),</a:t>
            </a: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rgbClr val="000000"/>
                </a:solidFill>
                <a:latin typeface="+mj-lt"/>
              </a:rPr>
              <a:t>quella </a:t>
            </a:r>
            <a:r>
              <a:rPr lang="it-IT" sz="1800" b="1" dirty="0">
                <a:solidFill>
                  <a:srgbClr val="CC0000"/>
                </a:solidFill>
                <a:latin typeface="+mj-lt"/>
              </a:rPr>
              <a:t>correlata a droga </a:t>
            </a:r>
            <a:r>
              <a:rPr lang="it-IT" sz="1800" dirty="0">
                <a:solidFill>
                  <a:srgbClr val="000000"/>
                </a:solidFill>
                <a:latin typeface="+mj-lt"/>
              </a:rPr>
              <a:t>è pari invece al </a:t>
            </a:r>
            <a:r>
              <a:rPr lang="it-IT" sz="1800" b="1" dirty="0">
                <a:solidFill>
                  <a:srgbClr val="C00000"/>
                </a:solidFill>
                <a:latin typeface="+mj-lt"/>
              </a:rPr>
              <a:t>3,2%</a:t>
            </a:r>
            <a:r>
              <a:rPr lang="it-IT" sz="1800" dirty="0">
                <a:solidFill>
                  <a:srgbClr val="000000"/>
                </a:solidFill>
                <a:latin typeface="+mj-lt"/>
              </a:rPr>
              <a:t> (2,9% nel 2017).</a:t>
            </a:r>
            <a:endParaRPr lang="it-IT" sz="1800" dirty="0">
              <a:latin typeface="+mj-lt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758244" y="466063"/>
            <a:ext cx="4239247" cy="197592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  <a:defRPr/>
            </a:pPr>
            <a:r>
              <a:rPr lang="it-IT" altLang="it-IT" sz="1800" b="1" dirty="0">
                <a:solidFill>
                  <a:srgbClr val="FF0000"/>
                </a:solidFill>
              </a:rPr>
              <a:t>Strade extraurbane  </a:t>
            </a:r>
          </a:p>
          <a:p>
            <a:pPr marL="457200" indent="-457200">
              <a:spcAft>
                <a:spcPct val="20000"/>
              </a:spcAft>
              <a:buFont typeface="+mj-lt"/>
              <a:buAutoNum type="arabicPeriod"/>
              <a:defRPr/>
            </a:pPr>
            <a:r>
              <a:rPr lang="it-IT" altLang="it-IT" sz="1800" b="1" dirty="0">
                <a:solidFill>
                  <a:srgbClr val="5F5F5F"/>
                </a:solidFill>
              </a:rPr>
              <a:t>Guida distratta </a:t>
            </a:r>
            <a:r>
              <a:rPr lang="it-IT" altLang="it-IT" sz="1800" dirty="0">
                <a:solidFill>
                  <a:srgbClr val="5F5F5F"/>
                </a:solidFill>
              </a:rPr>
              <a:t>(20,1%)</a:t>
            </a:r>
          </a:p>
          <a:p>
            <a:pPr marL="457200" indent="-457200">
              <a:spcAft>
                <a:spcPct val="20000"/>
              </a:spcAft>
              <a:buFont typeface="+mj-lt"/>
              <a:buAutoNum type="arabicPeriod"/>
              <a:defRPr/>
            </a:pPr>
            <a:r>
              <a:rPr lang="it-IT" altLang="it-IT" sz="1800" b="1" dirty="0">
                <a:solidFill>
                  <a:srgbClr val="5F5F5F"/>
                </a:solidFill>
              </a:rPr>
              <a:t>Velocità troppo elevata </a:t>
            </a:r>
            <a:r>
              <a:rPr lang="it-IT" altLang="it-IT" sz="1800" dirty="0">
                <a:solidFill>
                  <a:srgbClr val="5F5F5F"/>
                </a:solidFill>
              </a:rPr>
              <a:t>(14,0%)</a:t>
            </a:r>
          </a:p>
          <a:p>
            <a:pPr marL="457200" indent="-457200">
              <a:spcAft>
                <a:spcPct val="20000"/>
              </a:spcAft>
              <a:buFont typeface="+mj-lt"/>
              <a:buAutoNum type="arabicPeriod"/>
              <a:defRPr/>
            </a:pPr>
            <a:r>
              <a:rPr lang="it-IT" altLang="it-IT" sz="1800" b="1" dirty="0">
                <a:solidFill>
                  <a:srgbClr val="5F5F5F"/>
                </a:solidFill>
              </a:rPr>
              <a:t>Mancato rispetto della distanza di sicurezza </a:t>
            </a:r>
            <a:r>
              <a:rPr lang="it-IT" altLang="it-IT" sz="1800" dirty="0">
                <a:solidFill>
                  <a:srgbClr val="5F5F5F"/>
                </a:solidFill>
              </a:rPr>
              <a:t>(13,8%)</a:t>
            </a:r>
          </a:p>
          <a:p>
            <a:pPr marL="214313" indent="-119063">
              <a:defRPr/>
            </a:pPr>
            <a:r>
              <a:rPr lang="it-IT" altLang="it-IT" sz="1800" dirty="0">
                <a:solidFill>
                  <a:srgbClr val="5F5F5F"/>
                </a:solidFill>
              </a:rPr>
              <a:t>Nel complesso il 47,9% dei casi</a:t>
            </a:r>
            <a:endParaRPr lang="it-IT" altLang="it-IT" sz="1800" dirty="0">
              <a:solidFill>
                <a:srgbClr val="993333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40681" y="466063"/>
            <a:ext cx="1330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ct val="20000"/>
              </a:spcAft>
              <a:defRPr/>
            </a:pPr>
            <a:r>
              <a:rPr lang="it-IT" altLang="it-IT" sz="2000" b="1" dirty="0">
                <a:solidFill>
                  <a:srgbClr val="CC0000"/>
                </a:solidFill>
              </a:rPr>
              <a:t>Anno 2017</a:t>
            </a:r>
          </a:p>
        </p:txBody>
      </p:sp>
      <p:sp>
        <p:nvSpPr>
          <p:cNvPr id="7" name="Rettangolo 6"/>
          <p:cNvSpPr/>
          <p:nvPr/>
        </p:nvSpPr>
        <p:spPr>
          <a:xfrm>
            <a:off x="1235367" y="0"/>
            <a:ext cx="7908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cause degli incidenti stradali e le contravvenzioni in Italia nel 2018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5402259" y="2542404"/>
            <a:ext cx="3608823" cy="397031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just"/>
            <a:r>
              <a:rPr lang="it-IT" sz="1800" dirty="0">
                <a:latin typeface="+mj-lt"/>
                <a:ea typeface="Times New Roman" panose="02020603050405020304" pitchFamily="18" charset="0"/>
              </a:rPr>
              <a:t>Nel </a:t>
            </a:r>
            <a:r>
              <a:rPr lang="it-IT" sz="1800" b="1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2018</a:t>
            </a:r>
            <a:r>
              <a:rPr lang="it-IT" sz="1800" dirty="0">
                <a:latin typeface="+mj-lt"/>
                <a:ea typeface="Times New Roman" panose="02020603050405020304" pitchFamily="18" charset="0"/>
              </a:rPr>
              <a:t>, tra le principali violazioni al codice della strada, al netto del mancato possesso di documenti validi e disciplina di fermata e sosta:</a:t>
            </a:r>
          </a:p>
          <a:p>
            <a:pPr marL="268288" indent="-268288" algn="just">
              <a:buFont typeface="+mj-lt"/>
              <a:buAutoNum type="arabicPeriod"/>
            </a:pPr>
            <a:r>
              <a:rPr lang="it-IT" sz="1800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il superamento dei </a:t>
            </a:r>
            <a:r>
              <a:rPr lang="it-IT" sz="1800" b="1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limiti di velocità </a:t>
            </a:r>
            <a:r>
              <a:rPr lang="it-IT" sz="1800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(art.142)</a:t>
            </a:r>
          </a:p>
          <a:p>
            <a:pPr marL="268288" indent="-268288" algn="just">
              <a:buFont typeface="+mj-lt"/>
              <a:buAutoNum type="arabicPeriod"/>
            </a:pPr>
            <a:r>
              <a:rPr lang="it-IT" sz="1800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l’inosservanza del </a:t>
            </a:r>
            <a:r>
              <a:rPr lang="it-IT" sz="1800" b="1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rispetto della segnaletica </a:t>
            </a:r>
            <a:r>
              <a:rPr lang="it-IT" sz="1800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(art.146)</a:t>
            </a:r>
          </a:p>
          <a:p>
            <a:pPr marL="268288" indent="-268288" algn="just">
              <a:buFont typeface="+mj-lt"/>
              <a:buAutoNum type="arabicPeriod"/>
            </a:pPr>
            <a:r>
              <a:rPr lang="it-IT" sz="1800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il mancato </a:t>
            </a:r>
            <a:r>
              <a:rPr lang="it-IT" sz="1800" b="1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uso di cinture di sicurezza e sistemi di ritenuta per bambini </a:t>
            </a:r>
            <a:r>
              <a:rPr lang="it-IT" sz="1800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(art.172).</a:t>
            </a:r>
          </a:p>
          <a:p>
            <a:pPr marL="268288" indent="-268288" algn="just">
              <a:buFont typeface="+mj-lt"/>
              <a:buAutoNum type="arabicPeriod"/>
            </a:pPr>
            <a:r>
              <a:rPr lang="it-IT" sz="1800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Il mancato uso di lenti o l’uso improprio di </a:t>
            </a:r>
            <a:r>
              <a:rPr lang="it-IT" sz="1800" b="1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telefoni cellulari</a:t>
            </a:r>
            <a:r>
              <a:rPr lang="it-IT" sz="1800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 o cuffie (art.173).</a:t>
            </a:r>
          </a:p>
        </p:txBody>
      </p:sp>
      <p:pic>
        <p:nvPicPr>
          <p:cNvPr id="17" name="Picture 4" descr="Risultati immagini per alt stop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944" y="4589871"/>
            <a:ext cx="741913" cy="74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49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"/>
          <p:cNvSpPr txBox="1">
            <a:spLocks/>
          </p:cNvSpPr>
          <p:nvPr/>
        </p:nvSpPr>
        <p:spPr>
          <a:xfrm>
            <a:off x="977463" y="0"/>
            <a:ext cx="8178570" cy="365648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ctr" defTabSz="45698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it-I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Line 5"/>
          <p:cNvSpPr>
            <a:spLocks noChangeShapeType="1"/>
          </p:cNvSpPr>
          <p:nvPr/>
        </p:nvSpPr>
        <p:spPr bwMode="auto">
          <a:xfrm>
            <a:off x="1143002" y="1485900"/>
            <a:ext cx="114181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 sz="1425"/>
          </a:p>
        </p:txBody>
      </p:sp>
      <p:sp>
        <p:nvSpPr>
          <p:cNvPr id="29700" name="Rectangle 10"/>
          <p:cNvSpPr>
            <a:spLocks noChangeArrowheads="1"/>
          </p:cNvSpPr>
          <p:nvPr/>
        </p:nvSpPr>
        <p:spPr bwMode="auto">
          <a:xfrm>
            <a:off x="1143002" y="701438"/>
            <a:ext cx="184731" cy="31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 sz="1425"/>
          </a:p>
        </p:txBody>
      </p:sp>
      <p:sp>
        <p:nvSpPr>
          <p:cNvPr id="29701" name="Rectangle 11"/>
          <p:cNvSpPr>
            <a:spLocks noChangeArrowheads="1"/>
          </p:cNvSpPr>
          <p:nvPr/>
        </p:nvSpPr>
        <p:spPr bwMode="auto">
          <a:xfrm>
            <a:off x="1143002" y="2394508"/>
            <a:ext cx="184731" cy="31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 sz="1425"/>
          </a:p>
        </p:txBody>
      </p:sp>
      <p:sp>
        <p:nvSpPr>
          <p:cNvPr id="7" name="Rettangolo 6"/>
          <p:cNvSpPr/>
          <p:nvPr/>
        </p:nvSpPr>
        <p:spPr>
          <a:xfrm>
            <a:off x="1083830" y="-30534"/>
            <a:ext cx="6558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L’incidentalità stradale nelle regioni italiane nel 2018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972203" y="365648"/>
            <a:ext cx="41717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Tasso di mortalità stradale 2010  e 2018</a:t>
            </a:r>
          </a:p>
          <a:p>
            <a:r>
              <a:rPr lang="it-IT" sz="16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(per 100.000 abitanti)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50" y="396182"/>
            <a:ext cx="4786859" cy="618319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420" y="1013062"/>
            <a:ext cx="3952962" cy="548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0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066748" y="6066099"/>
            <a:ext cx="36277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https://www.istat.it/it/archivio/232366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" name="Rettangolo 5"/>
          <p:cNvSpPr/>
          <p:nvPr/>
        </p:nvSpPr>
        <p:spPr>
          <a:xfrm>
            <a:off x="925717" y="152400"/>
            <a:ext cx="80420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Gli incidenti stradali nel 2017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977463" y="0"/>
            <a:ext cx="8178570" cy="365648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ctr" defTabSz="45698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it-I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925717" y="11444"/>
            <a:ext cx="8042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incidenti stradali nel 2018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13" y="836108"/>
            <a:ext cx="8603516" cy="483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1796923" y="-1"/>
            <a:ext cx="5874030" cy="346841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68547" tIns="34274" rIns="68547" bIns="34274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300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18503" y="2798527"/>
            <a:ext cx="2208931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sz="2000" b="1" dirty="0">
                <a:solidFill>
                  <a:schemeClr val="bg1">
                    <a:lumMod val="50000"/>
                  </a:schemeClr>
                </a:solidFill>
              </a:rPr>
              <a:t>Informazioni statistiche e sicurezza stradale: </a:t>
            </a:r>
          </a:p>
          <a:p>
            <a:r>
              <a:rPr lang="it-IT" sz="2000" b="1" dirty="0">
                <a:solidFill>
                  <a:schemeClr val="bg1">
                    <a:lumMod val="50000"/>
                  </a:schemeClr>
                </a:solidFill>
              </a:rPr>
              <a:t>il ruolo dell'Istat e la collaborazione con le Regioni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200400" y="2651731"/>
            <a:ext cx="5467566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it-IT" sz="2400" b="1" dirty="0"/>
              <a:t>Istat </a:t>
            </a:r>
          </a:p>
          <a:p>
            <a:pPr algn="ctr"/>
            <a:r>
              <a:rPr lang="it-IT" sz="2400" b="1" dirty="0">
                <a:solidFill>
                  <a:schemeClr val="tx2">
                    <a:lumMod val="50000"/>
                  </a:schemeClr>
                </a:solidFill>
              </a:rPr>
              <a:t>Istituto Nazionale di Statistica</a:t>
            </a:r>
          </a:p>
          <a:p>
            <a:pPr algn="ctr"/>
            <a:r>
              <a:rPr lang="it-IT" sz="2400" dirty="0">
                <a:solidFill>
                  <a:srgbClr val="0000FF"/>
                </a:solidFill>
                <a:hlinkClick r:id="rId2"/>
              </a:rPr>
              <a:t>www.istat.it</a:t>
            </a:r>
            <a:endParaRPr lang="it-IT" sz="2400" dirty="0">
              <a:solidFill>
                <a:srgbClr val="0000FF"/>
              </a:solidFill>
            </a:endParaRPr>
          </a:p>
          <a:p>
            <a:pPr algn="ctr"/>
            <a:endParaRPr lang="it-IT" sz="900" dirty="0">
              <a:solidFill>
                <a:srgbClr val="0000FF"/>
              </a:solidFill>
            </a:endParaRPr>
          </a:p>
          <a:p>
            <a:pPr algn="ctr"/>
            <a:endParaRPr lang="it-IT" sz="900" dirty="0">
              <a:solidFill>
                <a:srgbClr val="0000FF"/>
              </a:solidFill>
            </a:endParaRPr>
          </a:p>
          <a:p>
            <a:pPr algn="ctr"/>
            <a:endParaRPr lang="it-IT" sz="900" dirty="0">
              <a:solidFill>
                <a:srgbClr val="0000FF"/>
              </a:solidFill>
            </a:endParaRPr>
          </a:p>
          <a:p>
            <a:pPr algn="ctr"/>
            <a:endParaRPr lang="it-IT" sz="900" dirty="0">
              <a:solidFill>
                <a:srgbClr val="0000FF"/>
              </a:solidFill>
            </a:endParaRPr>
          </a:p>
          <a:p>
            <a:pPr algn="ctr"/>
            <a:r>
              <a:rPr lang="it-IT" sz="2400" b="1" dirty="0">
                <a:solidFill>
                  <a:srgbClr val="CC0000"/>
                </a:solidFill>
              </a:rPr>
              <a:t>Silvia Bruzzone</a:t>
            </a:r>
          </a:p>
          <a:p>
            <a:pPr algn="ctr"/>
            <a:r>
              <a:rPr lang="it-IT" sz="2400" b="1" dirty="0">
                <a:solidFill>
                  <a:srgbClr val="0000FF"/>
                </a:solidFill>
                <a:hlinkClick r:id="rId3"/>
              </a:rPr>
              <a:t>bruzzone@istat.it</a:t>
            </a:r>
            <a:endParaRPr lang="it-IT" sz="2400" b="1" dirty="0">
              <a:solidFill>
                <a:srgbClr val="0000FF"/>
              </a:solidFill>
            </a:endParaRPr>
          </a:p>
          <a:p>
            <a:pPr algn="ctr"/>
            <a:endParaRPr lang="it-IT" sz="900" b="1" dirty="0">
              <a:solidFill>
                <a:srgbClr val="0000FF"/>
              </a:solidFill>
            </a:endParaRPr>
          </a:p>
          <a:p>
            <a:pPr algn="ctr"/>
            <a:r>
              <a:rPr lang="it-IT" sz="2400" b="1" dirty="0">
                <a:solidFill>
                  <a:srgbClr val="0000FF"/>
                </a:solidFill>
              </a:rPr>
              <a:t>Direzione centrale per le statistiche sociali e il censimento della popolazione</a:t>
            </a:r>
          </a:p>
          <a:p>
            <a:pPr algn="ctr"/>
            <a:endParaRPr lang="it-IT" sz="900" b="1" dirty="0">
              <a:solidFill>
                <a:srgbClr val="0000FF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816" y="601535"/>
            <a:ext cx="5358894" cy="6477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53" y="547844"/>
            <a:ext cx="867183" cy="57812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525" y="1488534"/>
            <a:ext cx="55054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8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937926" y="-724"/>
            <a:ext cx="6992415" cy="352460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0" tIns="72000" rIns="0" bIns="0" rtlCol="0" anchor="ctr" anchorCtr="0">
            <a:noAutofit/>
          </a:bodyPr>
          <a:lstStyle>
            <a:lvl1pPr algn="ctr" defTabSz="45698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369497" y="-21656"/>
            <a:ext cx="41869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/>
            <a:r>
              <a:rPr lang="it-IT" altLang="it-IT" sz="2000" b="1" dirty="0">
                <a:solidFill>
                  <a:schemeClr val="bg1"/>
                </a:solidFill>
                <a:cs typeface="Arial" charset="0"/>
              </a:rPr>
              <a:t>Il Protocollo di intesa 2016-2020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60" y="556339"/>
            <a:ext cx="8162065" cy="539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463473" y="6143491"/>
            <a:ext cx="8550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u="sng" dirty="0">
                <a:hlinkClick r:id="rId4"/>
              </a:rPr>
              <a:t>http://archivio.statoregioni.it/dettaglioDoccd95.html?idprov=16865&amp;iddoc=52078&amp;tipodoc=2&amp;CONF=UNI</a:t>
            </a:r>
            <a:r>
              <a:rPr lang="it-IT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693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84" y="566578"/>
            <a:ext cx="7284738" cy="6078757"/>
          </a:xfrm>
          <a:prstGeom prst="rect">
            <a:avLst/>
          </a:prstGeom>
        </p:spPr>
      </p:pic>
      <p:sp>
        <p:nvSpPr>
          <p:cNvPr id="14338" name="Segnaposto data 3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356357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charset="0"/>
              </a:defRPr>
            </a:lvl5pPr>
            <a:lvl6pPr marL="2514537" indent="-228594" defTabSz="4571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726" indent="-228594" defTabSz="4571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914" indent="-228594" defTabSz="4571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103" indent="-228594" defTabSz="4571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                               </a:t>
            </a:r>
          </a:p>
        </p:txBody>
      </p:sp>
      <p:grpSp>
        <p:nvGrpSpPr>
          <p:cNvPr id="12" name="Gruppo 21"/>
          <p:cNvGrpSpPr>
            <a:grpSpLocks/>
          </p:cNvGrpSpPr>
          <p:nvPr/>
        </p:nvGrpSpPr>
        <p:grpSpPr bwMode="auto">
          <a:xfrm>
            <a:off x="5188512" y="652131"/>
            <a:ext cx="3060755" cy="954107"/>
            <a:chOff x="6066972" y="1158875"/>
            <a:chExt cx="3285558" cy="954108"/>
          </a:xfrm>
        </p:grpSpPr>
        <p:sp>
          <p:nvSpPr>
            <p:cNvPr id="13" name="Text Box 27"/>
            <p:cNvSpPr txBox="1">
              <a:spLocks noChangeArrowheads="1"/>
            </p:cNvSpPr>
            <p:nvPr/>
          </p:nvSpPr>
          <p:spPr bwMode="auto">
            <a:xfrm>
              <a:off x="6697087" y="1158875"/>
              <a:ext cx="2655443" cy="9541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377" eaLnBrk="1" hangingPunct="1">
                <a:buClr>
                  <a:srgbClr val="C75978"/>
                </a:buClr>
              </a:pPr>
              <a:r>
                <a:rPr lang="it-IT" altLang="it-IT" sz="1400" b="1" dirty="0">
                  <a:solidFill>
                    <a:srgbClr val="7F142A"/>
                  </a:solidFill>
                  <a:cs typeface="Arial" charset="0"/>
                </a:rPr>
                <a:t>Province Autonome aderenti a convenzioni:</a:t>
              </a:r>
              <a:r>
                <a:rPr lang="it-IT" altLang="it-IT" sz="1400" b="1" dirty="0">
                  <a:solidFill>
                    <a:schemeClr val="accent2"/>
                  </a:solidFill>
                  <a:cs typeface="Arial" charset="0"/>
                </a:rPr>
                <a:t> </a:t>
              </a:r>
            </a:p>
            <a:p>
              <a:pPr defTabSz="914377" eaLnBrk="1" hangingPunct="1">
                <a:buClr>
                  <a:srgbClr val="C75978"/>
                </a:buClr>
                <a:buFont typeface="Wingdings" pitchFamily="2" charset="2"/>
                <a:buChar char="n"/>
              </a:pPr>
              <a:r>
                <a:rPr lang="it-IT" altLang="it-IT" sz="1400" b="1" dirty="0">
                  <a:cs typeface="Arial" charset="0"/>
                </a:rPr>
                <a:t> Bolzano</a:t>
              </a:r>
            </a:p>
            <a:p>
              <a:pPr defTabSz="914377" eaLnBrk="1" hangingPunct="1">
                <a:buClr>
                  <a:srgbClr val="C75978"/>
                </a:buClr>
                <a:buFont typeface="Wingdings" pitchFamily="2" charset="2"/>
                <a:buChar char="n"/>
              </a:pPr>
              <a:r>
                <a:rPr lang="it-IT" altLang="it-IT" sz="1400" b="1" dirty="0">
                  <a:cs typeface="Arial" charset="0"/>
                </a:rPr>
                <a:t> Trento</a:t>
              </a:r>
            </a:p>
          </p:txBody>
        </p:sp>
        <p:cxnSp>
          <p:nvCxnSpPr>
            <p:cNvPr id="14" name="Connettore 2 13"/>
            <p:cNvCxnSpPr/>
            <p:nvPr/>
          </p:nvCxnSpPr>
          <p:spPr>
            <a:xfrm rot="10800000">
              <a:off x="6066972" y="1349375"/>
              <a:ext cx="630129" cy="15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37"/>
          <p:cNvGrpSpPr>
            <a:grpSpLocks/>
          </p:cNvGrpSpPr>
          <p:nvPr/>
        </p:nvGrpSpPr>
        <p:grpSpPr bwMode="auto">
          <a:xfrm>
            <a:off x="499012" y="466424"/>
            <a:ext cx="2982227" cy="2677674"/>
            <a:chOff x="1016" y="832"/>
            <a:chExt cx="1912" cy="1715"/>
          </a:xfrm>
        </p:grpSpPr>
        <p:sp>
          <p:nvSpPr>
            <p:cNvPr id="19" name="Text Box 25"/>
            <p:cNvSpPr txBox="1">
              <a:spLocks noChangeArrowheads="1"/>
            </p:cNvSpPr>
            <p:nvPr/>
          </p:nvSpPr>
          <p:spPr bwMode="auto">
            <a:xfrm>
              <a:off x="1016" y="832"/>
              <a:ext cx="1392" cy="17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377" eaLnBrk="1" hangingPunct="1">
                <a:buClr>
                  <a:srgbClr val="800000"/>
                </a:buClr>
              </a:pPr>
              <a:r>
                <a:rPr lang="it-IT" altLang="it-IT" sz="1400" b="1" dirty="0">
                  <a:solidFill>
                    <a:srgbClr val="7F142A"/>
                  </a:solidFill>
                  <a:cs typeface="Arial" charset="0"/>
                </a:rPr>
                <a:t>Regioni aderenti a  Protocollo d’intesa:</a:t>
              </a:r>
            </a:p>
            <a:p>
              <a:pPr defTabSz="914377" eaLnBrk="1" hangingPunct="1">
                <a:buClr>
                  <a:srgbClr val="800000"/>
                </a:buClr>
                <a:buFont typeface="Wingdings" pitchFamily="2" charset="2"/>
                <a:buChar char="n"/>
              </a:pPr>
              <a:r>
                <a:rPr lang="it-IT" altLang="it-IT" sz="1400" b="1" dirty="0">
                  <a:cs typeface="Arial" charset="0"/>
                </a:rPr>
                <a:t> Piemonte</a:t>
              </a:r>
            </a:p>
            <a:p>
              <a:pPr defTabSz="914377" eaLnBrk="1" hangingPunct="1">
                <a:buClr>
                  <a:srgbClr val="800000"/>
                </a:buClr>
                <a:buFont typeface="Wingdings" pitchFamily="2" charset="2"/>
                <a:buChar char="n"/>
              </a:pPr>
              <a:r>
                <a:rPr lang="it-IT" altLang="it-IT" sz="1400" b="1" dirty="0">
                  <a:cs typeface="Arial" charset="0"/>
                </a:rPr>
                <a:t> Lombardia</a:t>
              </a:r>
            </a:p>
            <a:p>
              <a:pPr defTabSz="914377" eaLnBrk="1" hangingPunct="1">
                <a:buClr>
                  <a:srgbClr val="800000"/>
                </a:buClr>
                <a:buFont typeface="Wingdings" pitchFamily="2" charset="2"/>
                <a:buChar char="n"/>
              </a:pPr>
              <a:r>
                <a:rPr lang="it-IT" altLang="it-IT" sz="1400" b="1" dirty="0">
                  <a:cs typeface="Arial" charset="0"/>
                </a:rPr>
                <a:t> Veneto</a:t>
              </a:r>
            </a:p>
            <a:p>
              <a:pPr defTabSz="914377" eaLnBrk="1" hangingPunct="1">
                <a:buClr>
                  <a:srgbClr val="800000"/>
                </a:buClr>
                <a:buFont typeface="Wingdings" pitchFamily="2" charset="2"/>
                <a:buChar char="n"/>
              </a:pPr>
              <a:r>
                <a:rPr lang="it-IT" altLang="it-IT" sz="1400" b="1" dirty="0">
                  <a:cs typeface="Arial" charset="0"/>
                </a:rPr>
                <a:t> Friuli Venezia Giulia</a:t>
              </a:r>
            </a:p>
            <a:p>
              <a:pPr defTabSz="914377" eaLnBrk="1" hangingPunct="1">
                <a:buClr>
                  <a:srgbClr val="800000"/>
                </a:buClr>
                <a:buFont typeface="Wingdings" pitchFamily="2" charset="2"/>
                <a:buChar char="n"/>
              </a:pPr>
              <a:r>
                <a:rPr lang="it-IT" altLang="it-IT" sz="1400" b="1" dirty="0">
                  <a:cs typeface="Arial" charset="0"/>
                </a:rPr>
                <a:t> Emilia Romagna</a:t>
              </a:r>
            </a:p>
            <a:p>
              <a:pPr defTabSz="914377" eaLnBrk="1" hangingPunct="1">
                <a:buClr>
                  <a:srgbClr val="800000"/>
                </a:buClr>
                <a:buFont typeface="Wingdings" pitchFamily="2" charset="2"/>
                <a:buChar char="n"/>
              </a:pPr>
              <a:r>
                <a:rPr lang="it-IT" altLang="it-IT" sz="1400" b="1" dirty="0">
                  <a:cs typeface="Arial" charset="0"/>
                </a:rPr>
                <a:t> Toscana</a:t>
              </a:r>
            </a:p>
            <a:p>
              <a:pPr defTabSz="914377" eaLnBrk="1" hangingPunct="1">
                <a:buClr>
                  <a:srgbClr val="800000"/>
                </a:buClr>
                <a:buFont typeface="Wingdings" pitchFamily="2" charset="2"/>
                <a:buChar char="n"/>
              </a:pPr>
              <a:r>
                <a:rPr lang="it-IT" altLang="it-IT" sz="1400" b="1" dirty="0">
                  <a:cs typeface="Arial" charset="0"/>
                </a:rPr>
                <a:t> Puglia</a:t>
              </a:r>
            </a:p>
            <a:p>
              <a:pPr defTabSz="914377" eaLnBrk="1" hangingPunct="1">
                <a:buClr>
                  <a:srgbClr val="800000"/>
                </a:buClr>
                <a:buFont typeface="Wingdings" pitchFamily="2" charset="2"/>
                <a:buChar char="n"/>
              </a:pPr>
              <a:r>
                <a:rPr lang="it-IT" altLang="it-IT" sz="1400" b="1" dirty="0">
                  <a:cs typeface="Arial" charset="0"/>
                </a:rPr>
                <a:t> Calabria (1/1/2016)</a:t>
              </a:r>
            </a:p>
            <a:p>
              <a:pPr defTabSz="914377" eaLnBrk="1" hangingPunct="1">
                <a:buClr>
                  <a:srgbClr val="800000"/>
                </a:buClr>
                <a:buFont typeface="Wingdings" pitchFamily="2" charset="2"/>
                <a:buChar char="n"/>
              </a:pPr>
              <a:r>
                <a:rPr lang="it-IT" altLang="it-IT" sz="1400" b="1" dirty="0">
                  <a:cs typeface="Arial" charset="0"/>
                </a:rPr>
                <a:t> Liguria   (1/1/2016)</a:t>
              </a:r>
            </a:p>
            <a:p>
              <a:pPr defTabSz="914377" eaLnBrk="1" hangingPunct="1">
                <a:buClr>
                  <a:srgbClr val="800000"/>
                </a:buClr>
                <a:buFont typeface="Wingdings" pitchFamily="2" charset="2"/>
                <a:buChar char="n"/>
              </a:pPr>
              <a:r>
                <a:rPr lang="it-IT" altLang="it-IT" sz="1400" b="1" dirty="0">
                  <a:cs typeface="Arial" charset="0"/>
                </a:rPr>
                <a:t> Lazio      (1/1/2018)</a:t>
              </a:r>
            </a:p>
          </p:txBody>
        </p:sp>
        <p:sp>
          <p:nvSpPr>
            <p:cNvPr id="20" name="Line 31"/>
            <p:cNvSpPr>
              <a:spLocks noChangeShapeType="1"/>
            </p:cNvSpPr>
            <p:nvPr/>
          </p:nvSpPr>
          <p:spPr bwMode="auto">
            <a:xfrm>
              <a:off x="2408" y="1175"/>
              <a:ext cx="5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5734763" y="1917713"/>
            <a:ext cx="3177065" cy="1893092"/>
            <a:chOff x="5734763" y="1917713"/>
            <a:chExt cx="3177065" cy="1893092"/>
          </a:xfrm>
        </p:grpSpPr>
        <p:sp>
          <p:nvSpPr>
            <p:cNvPr id="7" name="Text Box 28"/>
            <p:cNvSpPr txBox="1">
              <a:spLocks noChangeArrowheads="1"/>
            </p:cNvSpPr>
            <p:nvPr/>
          </p:nvSpPr>
          <p:spPr bwMode="auto">
            <a:xfrm>
              <a:off x="6688463" y="1917713"/>
              <a:ext cx="2223365" cy="18930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377" eaLnBrk="1" hangingPunct="1">
                <a:buClr>
                  <a:srgbClr val="DDB9D1"/>
                </a:buClr>
              </a:pPr>
              <a:r>
                <a:rPr lang="it-IT" altLang="it-IT" sz="1400" b="1" dirty="0">
                  <a:solidFill>
                    <a:srgbClr val="7F142A"/>
                  </a:solidFill>
                  <a:cs typeface="Arial" charset="0"/>
                </a:rPr>
                <a:t>Decentramento presso Sedi territoriali Istat:</a:t>
              </a:r>
            </a:p>
            <a:p>
              <a:pPr defTabSz="914377" eaLnBrk="1" hangingPunct="1">
                <a:buClr>
                  <a:srgbClr val="DDB9D1"/>
                </a:buClr>
                <a:buFont typeface="Wingdings" pitchFamily="2" charset="2"/>
                <a:buChar char="n"/>
              </a:pPr>
              <a:r>
                <a:rPr lang="it-IT" altLang="it-IT" sz="1400" b="1" dirty="0">
                  <a:cs typeface="Arial" charset="0"/>
                </a:rPr>
                <a:t> Umbria</a:t>
              </a:r>
            </a:p>
            <a:p>
              <a:pPr defTabSz="914377" eaLnBrk="1" hangingPunct="1">
                <a:buClr>
                  <a:srgbClr val="DDB9D1"/>
                </a:buClr>
                <a:buFont typeface="Wingdings" pitchFamily="2" charset="2"/>
                <a:buChar char="n"/>
              </a:pPr>
              <a:r>
                <a:rPr lang="it-IT" altLang="it-IT" sz="1400" b="1" dirty="0">
                  <a:cs typeface="Arial" charset="0"/>
                </a:rPr>
                <a:t> Marche</a:t>
              </a:r>
            </a:p>
            <a:p>
              <a:pPr defTabSz="914377" eaLnBrk="1" hangingPunct="1">
                <a:buClr>
                  <a:srgbClr val="DDB9D1"/>
                </a:buClr>
                <a:buSzPct val="80000"/>
                <a:buFont typeface="Wingdings" pitchFamily="2" charset="2"/>
                <a:buChar char="n"/>
              </a:pPr>
              <a:r>
                <a:rPr lang="it-IT" altLang="it-IT" dirty="0"/>
                <a:t> </a:t>
              </a:r>
              <a:r>
                <a:rPr lang="it-IT" altLang="it-IT" sz="1400" b="1" dirty="0">
                  <a:cs typeface="Arial" charset="0"/>
                </a:rPr>
                <a:t>Molise</a:t>
              </a:r>
            </a:p>
            <a:p>
              <a:pPr defTabSz="914377" eaLnBrk="1" hangingPunct="1">
                <a:buClr>
                  <a:srgbClr val="DDB9D1"/>
                </a:buClr>
                <a:buFont typeface="Wingdings" pitchFamily="2" charset="2"/>
                <a:buChar char="n"/>
              </a:pPr>
              <a:r>
                <a:rPr lang="it-IT" altLang="it-IT" sz="1400" b="1" dirty="0">
                  <a:cs typeface="Arial" charset="0"/>
                </a:rPr>
                <a:t> Campania</a:t>
              </a:r>
            </a:p>
            <a:p>
              <a:pPr defTabSz="914377" eaLnBrk="1" hangingPunct="1">
                <a:buClr>
                  <a:srgbClr val="DDB9D1"/>
                </a:buClr>
                <a:buFont typeface="Wingdings" pitchFamily="2" charset="2"/>
                <a:buChar char="n"/>
              </a:pPr>
              <a:r>
                <a:rPr lang="it-IT" altLang="it-IT" sz="1400" b="1" dirty="0">
                  <a:cs typeface="Arial" charset="0"/>
                </a:rPr>
                <a:t> Basilicata</a:t>
              </a:r>
            </a:p>
            <a:p>
              <a:pPr defTabSz="914377" eaLnBrk="1" hangingPunct="1">
                <a:buClr>
                  <a:srgbClr val="DDB9D1"/>
                </a:buClr>
                <a:buFont typeface="Wingdings" pitchFamily="2" charset="2"/>
                <a:buChar char="n"/>
              </a:pPr>
              <a:r>
                <a:rPr lang="it-IT" altLang="it-IT" sz="1400" b="1" dirty="0">
                  <a:cs typeface="Arial" charset="0"/>
                </a:rPr>
                <a:t> Abruzzo ( nel 2019)</a:t>
              </a:r>
            </a:p>
          </p:txBody>
        </p:sp>
        <p:sp>
          <p:nvSpPr>
            <p:cNvPr id="1155" name="Line 357"/>
            <p:cNvSpPr>
              <a:spLocks noChangeShapeType="1"/>
            </p:cNvSpPr>
            <p:nvPr/>
          </p:nvSpPr>
          <p:spPr bwMode="auto">
            <a:xfrm flipH="1">
              <a:off x="5734763" y="2954780"/>
              <a:ext cx="953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</p:grpSp>
      <p:sp>
        <p:nvSpPr>
          <p:cNvPr id="23" name="Titolo 1"/>
          <p:cNvSpPr txBox="1">
            <a:spLocks/>
          </p:cNvSpPr>
          <p:nvPr/>
        </p:nvSpPr>
        <p:spPr>
          <a:xfrm>
            <a:off x="1144092" y="435"/>
            <a:ext cx="7015930" cy="352459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0" tIns="72000" rIns="0" bIns="0" rtlCol="0" anchor="ctr" anchorCtr="0">
            <a:noAutofit/>
          </a:bodyPr>
          <a:lstStyle>
            <a:lvl1pPr algn="ctr" defTabSz="45698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it-I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1451457" y="-37397"/>
            <a:ext cx="6267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it-IT" alt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L’organizzazione: aggiornamento 2019 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722629" y="3659309"/>
            <a:ext cx="2534992" cy="954107"/>
            <a:chOff x="722629" y="3659309"/>
            <a:chExt cx="2534992" cy="954107"/>
          </a:xfrm>
        </p:grpSpPr>
        <p:sp>
          <p:nvSpPr>
            <p:cNvPr id="1154" name="Text Box 41"/>
            <p:cNvSpPr txBox="1">
              <a:spLocks noChangeArrowheads="1"/>
            </p:cNvSpPr>
            <p:nvPr/>
          </p:nvSpPr>
          <p:spPr bwMode="auto">
            <a:xfrm>
              <a:off x="722629" y="3659309"/>
              <a:ext cx="1723926" cy="9541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377" eaLnBrk="1" hangingPunct="1">
                <a:buClr>
                  <a:schemeClr val="tx1"/>
                </a:buClr>
              </a:pPr>
              <a:r>
                <a:rPr lang="it-IT" altLang="it-IT" sz="1400" b="1" dirty="0">
                  <a:cs typeface="Arial" charset="0"/>
                </a:rPr>
                <a:t>Flusso standard:</a:t>
              </a:r>
            </a:p>
            <a:p>
              <a:pPr defTabSz="914377" eaLnBrk="1" hangingPunct="1"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it-IT" altLang="it-IT" sz="1400" b="1" dirty="0">
                  <a:cs typeface="Arial" charset="0"/>
                </a:rPr>
                <a:t> Valle d’Aosta</a:t>
              </a:r>
            </a:p>
            <a:p>
              <a:pPr defTabSz="914377" eaLnBrk="1" hangingPunct="1"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it-IT" altLang="it-IT" sz="1400" b="1" dirty="0">
                  <a:cs typeface="Arial" charset="0"/>
                </a:rPr>
                <a:t> Sicilia</a:t>
              </a:r>
            </a:p>
            <a:p>
              <a:pPr defTabSz="914377" eaLnBrk="1" hangingPunct="1">
                <a:buClr>
                  <a:schemeClr val="tx1"/>
                </a:buClr>
                <a:buFont typeface="Wingdings" pitchFamily="2" charset="2"/>
                <a:buChar char="q"/>
              </a:pPr>
              <a:r>
                <a:rPr lang="it-IT" altLang="it-IT" sz="1400" b="1" dirty="0">
                  <a:cs typeface="Arial" charset="0"/>
                </a:rPr>
                <a:t> Sardegna</a:t>
              </a:r>
            </a:p>
          </p:txBody>
        </p:sp>
        <p:sp>
          <p:nvSpPr>
            <p:cNvPr id="21" name="Line 31"/>
            <p:cNvSpPr>
              <a:spLocks noChangeShapeType="1"/>
            </p:cNvSpPr>
            <p:nvPr/>
          </p:nvSpPr>
          <p:spPr bwMode="auto">
            <a:xfrm>
              <a:off x="2446555" y="4155604"/>
              <a:ext cx="8110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27539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Line 5"/>
          <p:cNvSpPr>
            <a:spLocks noChangeShapeType="1"/>
          </p:cNvSpPr>
          <p:nvPr/>
        </p:nvSpPr>
        <p:spPr bwMode="auto">
          <a:xfrm flipV="1">
            <a:off x="0" y="838200"/>
            <a:ext cx="11715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0" y="-963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n-GB"/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960594" y="1436845"/>
            <a:ext cx="7437281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914400">
              <a:tabLst>
                <a:tab pos="0" algn="l"/>
              </a:tabLst>
            </a:pPr>
            <a:endParaRPr lang="it-IT" sz="2000" b="1" dirty="0">
              <a:solidFill>
                <a:srgbClr val="7F142A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 defTabSz="914400">
              <a:buClr>
                <a:srgbClr val="7F142A"/>
              </a:buClr>
              <a:buFont typeface="Wingdings" pitchFamily="2" charset="2"/>
              <a:buChar char="v"/>
              <a:tabLst>
                <a:tab pos="0" algn="l"/>
              </a:tabLst>
            </a:pPr>
            <a:r>
              <a:rPr lang="it-IT" sz="2000" dirty="0">
                <a:solidFill>
                  <a:srgbClr val="5051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conciliare le </a:t>
            </a:r>
            <a:r>
              <a:rPr lang="it-IT" sz="2000" b="1" dirty="0">
                <a:solidFill>
                  <a:srgbClr val="5051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esigenze informative</a:t>
            </a:r>
            <a:r>
              <a:rPr lang="it-IT" sz="2000" dirty="0">
                <a:solidFill>
                  <a:srgbClr val="5051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del livello nazionale, regionale e locale facendole confluire in unico flusso armonizzato;</a:t>
            </a:r>
          </a:p>
          <a:p>
            <a:pPr algn="just" defTabSz="914400">
              <a:buClr>
                <a:srgbClr val="7F142A"/>
              </a:buClr>
              <a:buFont typeface="Wingdings" pitchFamily="2" charset="2"/>
              <a:buNone/>
              <a:tabLst>
                <a:tab pos="0" algn="l"/>
              </a:tabLst>
            </a:pPr>
            <a:endParaRPr lang="it-IT" sz="2000" dirty="0">
              <a:solidFill>
                <a:srgbClr val="50515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 defTabSz="914400">
              <a:buClr>
                <a:srgbClr val="993333"/>
              </a:buClr>
              <a:buFont typeface="Wingdings" pitchFamily="2" charset="2"/>
              <a:buChar char="v"/>
              <a:tabLst>
                <a:tab pos="0" algn="l"/>
              </a:tabLst>
            </a:pPr>
            <a:r>
              <a:rPr lang="it-IT" sz="2000" dirty="0">
                <a:solidFill>
                  <a:srgbClr val="5051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migliorare la </a:t>
            </a:r>
            <a:r>
              <a:rPr lang="it-IT" sz="2000" b="1" dirty="0">
                <a:solidFill>
                  <a:srgbClr val="5051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tempestività</a:t>
            </a:r>
            <a:r>
              <a:rPr lang="it-IT" sz="2000" dirty="0">
                <a:solidFill>
                  <a:srgbClr val="5051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la </a:t>
            </a:r>
            <a:r>
              <a:rPr lang="it-IT" sz="2000" b="1" dirty="0">
                <a:solidFill>
                  <a:srgbClr val="5051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qualità</a:t>
            </a:r>
            <a:r>
              <a:rPr lang="it-IT" sz="2000" dirty="0">
                <a:solidFill>
                  <a:srgbClr val="5051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e la </a:t>
            </a:r>
            <a:r>
              <a:rPr lang="it-IT" sz="2000" b="1" dirty="0">
                <a:solidFill>
                  <a:srgbClr val="5051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copertura</a:t>
            </a:r>
            <a:r>
              <a:rPr lang="it-IT" sz="2000" dirty="0">
                <a:solidFill>
                  <a:srgbClr val="5051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delle informazioni statistiche sull’incidentalità stradale, definendo soluzioni organizzative per l’ottimizzazione delle modalità di raccolta dei dati e monitoraggio; </a:t>
            </a:r>
          </a:p>
          <a:p>
            <a:pPr algn="just" defTabSz="914400">
              <a:buClr>
                <a:srgbClr val="993333"/>
              </a:buClr>
              <a:buFont typeface="Wingdings" pitchFamily="2" charset="2"/>
              <a:buChar char="v"/>
              <a:tabLst>
                <a:tab pos="0" algn="l"/>
              </a:tabLst>
            </a:pPr>
            <a:endParaRPr lang="it-IT" sz="2000" dirty="0">
              <a:solidFill>
                <a:srgbClr val="50515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 defTabSz="914400">
              <a:buClr>
                <a:srgbClr val="993333"/>
              </a:buClr>
              <a:buFont typeface="Wingdings" pitchFamily="2" charset="2"/>
              <a:buChar char="v"/>
              <a:tabLst>
                <a:tab pos="0" algn="l"/>
              </a:tabLst>
            </a:pPr>
            <a:r>
              <a:rPr lang="it-IT" sz="2000" dirty="0">
                <a:solidFill>
                  <a:srgbClr val="5051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Migliorare la </a:t>
            </a:r>
            <a:r>
              <a:rPr lang="it-IT" sz="2000" b="1" dirty="0" err="1">
                <a:solidFill>
                  <a:srgbClr val="5051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geolocalizzazione</a:t>
            </a:r>
            <a:r>
              <a:rPr lang="it-IT" sz="2000" dirty="0">
                <a:solidFill>
                  <a:srgbClr val="5051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degli incidenti stradali;</a:t>
            </a:r>
          </a:p>
          <a:p>
            <a:pPr algn="just" defTabSz="914400">
              <a:buClr>
                <a:srgbClr val="993333"/>
              </a:buClr>
              <a:buFont typeface="Wingdings" pitchFamily="2" charset="2"/>
              <a:buChar char="v"/>
              <a:tabLst>
                <a:tab pos="0" algn="l"/>
              </a:tabLst>
            </a:pPr>
            <a:endParaRPr lang="it-IT" sz="2000" dirty="0">
              <a:solidFill>
                <a:srgbClr val="50515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 defTabSz="914400">
              <a:buClr>
                <a:srgbClr val="993333"/>
              </a:buClr>
              <a:buFont typeface="Wingdings" pitchFamily="2" charset="2"/>
              <a:buChar char="v"/>
              <a:tabLst>
                <a:tab pos="0" algn="l"/>
              </a:tabLst>
            </a:pPr>
            <a:r>
              <a:rPr lang="it-IT" sz="2000" dirty="0">
                <a:solidFill>
                  <a:srgbClr val="5051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possibilità di </a:t>
            </a:r>
            <a:r>
              <a:rPr lang="it-IT" sz="2000" b="1" dirty="0">
                <a:solidFill>
                  <a:srgbClr val="5051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raggiungere capillarmente</a:t>
            </a:r>
            <a:r>
              <a:rPr lang="it-IT" sz="2000" dirty="0">
                <a:solidFill>
                  <a:srgbClr val="5051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gli organi di rilevazione sul territorio;   </a:t>
            </a:r>
          </a:p>
          <a:p>
            <a:pPr algn="just" defTabSz="914400">
              <a:buClr>
                <a:srgbClr val="993333"/>
              </a:buClr>
              <a:buFont typeface="Wingdings" pitchFamily="2" charset="2"/>
              <a:buNone/>
              <a:tabLst>
                <a:tab pos="0" algn="l"/>
              </a:tabLst>
            </a:pPr>
            <a:endParaRPr lang="it-IT" sz="2000" dirty="0">
              <a:solidFill>
                <a:srgbClr val="50515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 defTabSz="914400">
              <a:buClr>
                <a:srgbClr val="993333"/>
              </a:buClr>
              <a:buFont typeface="Wingdings" pitchFamily="2" charset="2"/>
              <a:buChar char="v"/>
              <a:tabLst>
                <a:tab pos="0" algn="l"/>
              </a:tabLst>
            </a:pPr>
            <a:r>
              <a:rPr lang="it-IT" sz="2000" dirty="0">
                <a:solidFill>
                  <a:srgbClr val="5051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ottimizzare l’utilizzo delle risorse disponibili e </a:t>
            </a:r>
            <a:r>
              <a:rPr lang="it-IT" sz="2000" b="1" dirty="0">
                <a:solidFill>
                  <a:srgbClr val="5051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valorizzare le competenze</a:t>
            </a:r>
            <a:r>
              <a:rPr lang="it-IT" sz="2000" dirty="0">
                <a:solidFill>
                  <a:srgbClr val="5051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e le esperienze maturate a livello locale.</a:t>
            </a:r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960594" y="340657"/>
            <a:ext cx="76517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it-IT" sz="20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Decentramento delle attività di raccolta e monitoraggio delle informazioni sull’incidentalità stradale</a:t>
            </a:r>
          </a:p>
          <a:p>
            <a:pPr algn="ctr" defTabSz="914400"/>
            <a:endParaRPr lang="it-IT" sz="20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defTabSz="914400"/>
            <a:r>
              <a:rPr lang="it-IT" sz="20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PERCHÉ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396550" y="-11803"/>
            <a:ext cx="6650170" cy="352460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0" tIns="72000" rIns="0" bIns="0" rtlCol="0" anchor="ctr" anchorCtr="0">
            <a:noAutofit/>
          </a:bodyPr>
          <a:lstStyle>
            <a:lvl1pPr algn="ctr" defTabSz="45698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it-I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76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846008" y="0"/>
            <a:ext cx="74693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rPr>
              <a:t>I flussi di rilevazione standard e decentrato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777241" y="-2681"/>
            <a:ext cx="7404816" cy="277252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68547" tIns="34274" rIns="68547" bIns="34274" rtlCol="0" anchor="ctr">
            <a:normAutofit fontScale="4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300" dirty="0"/>
          </a:p>
        </p:txBody>
      </p:sp>
      <p:sp>
        <p:nvSpPr>
          <p:cNvPr id="9" name="Rettangolo 8"/>
          <p:cNvSpPr/>
          <p:nvPr/>
        </p:nvSpPr>
        <p:spPr>
          <a:xfrm>
            <a:off x="467225" y="439677"/>
            <a:ext cx="834885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500" b="1" dirty="0">
                <a:solidFill>
                  <a:srgbClr val="CC0000"/>
                </a:solidFill>
                <a:latin typeface="Arial" charset="0"/>
                <a:cs typeface="Arial" charset="0"/>
              </a:rPr>
              <a:t>I flussi di rilevazione e di invio dati Incidenti stradali all’Istat standard e decentrato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405968" y="947089"/>
            <a:ext cx="8349396" cy="5242221"/>
            <a:chOff x="405968" y="947089"/>
            <a:chExt cx="8349396" cy="5242221"/>
          </a:xfrm>
        </p:grpSpPr>
        <p:grpSp>
          <p:nvGrpSpPr>
            <p:cNvPr id="4" name="Gruppo 3"/>
            <p:cNvGrpSpPr/>
            <p:nvPr/>
          </p:nvGrpSpPr>
          <p:grpSpPr>
            <a:xfrm>
              <a:off x="405968" y="947089"/>
              <a:ext cx="8349396" cy="5242221"/>
              <a:chOff x="1095105" y="1114133"/>
              <a:chExt cx="10187661" cy="5242221"/>
            </a:xfrm>
          </p:grpSpPr>
          <p:pic>
            <p:nvPicPr>
              <p:cNvPr id="4098" name="Oggetto 12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91" t="-616" b="-98"/>
              <a:stretch>
                <a:fillRect/>
              </a:stretch>
            </p:blipFill>
            <p:spPr bwMode="auto">
              <a:xfrm>
                <a:off x="1095105" y="1114133"/>
                <a:ext cx="10187661" cy="5242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CasellaDiTesto 2"/>
              <p:cNvSpPr txBox="1"/>
              <p:nvPr/>
            </p:nvSpPr>
            <p:spPr>
              <a:xfrm>
                <a:off x="9289143" y="1129290"/>
                <a:ext cx="1985664" cy="28931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ISTAT CENTRALE</a:t>
                </a:r>
              </a:p>
              <a:p>
                <a:endParaRPr lang="it-IT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it-IT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Direzione Centrale Raccolta Dati</a:t>
                </a:r>
              </a:p>
              <a:p>
                <a:r>
                  <a:rPr lang="it-IT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DCRD/RDC</a:t>
                </a:r>
              </a:p>
              <a:p>
                <a:endParaRPr lang="it-IT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it-IT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Direzione per statistiche sociali e il  censimento</a:t>
                </a:r>
              </a:p>
              <a:p>
                <a:r>
                  <a:rPr lang="it-IT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DCSS/SSC</a:t>
                </a:r>
                <a:endParaRPr lang="it-IT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" name="Rettangolo 1"/>
            <p:cNvSpPr/>
            <p:nvPr/>
          </p:nvSpPr>
          <p:spPr>
            <a:xfrm>
              <a:off x="7382435" y="4195482"/>
              <a:ext cx="1062318" cy="618565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>
                  <a:solidFill>
                    <a:schemeClr val="tx1"/>
                  </a:solidFill>
                </a:rPr>
                <a:t>ISTAT</a:t>
              </a:r>
            </a:p>
            <a:p>
              <a:pPr algn="ctr"/>
              <a:r>
                <a:rPr lang="it-IT" sz="1400" b="1" dirty="0">
                  <a:solidFill>
                    <a:schemeClr val="tx1"/>
                  </a:solidFill>
                </a:rPr>
                <a:t>Ufficio territoriale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742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1118626" y="14541"/>
            <a:ext cx="6994596" cy="325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68547" tIns="34274" rIns="68547" bIns="34274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300" dirty="0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705497" y="568987"/>
            <a:ext cx="762920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993300"/>
              </a:buClr>
              <a:buFont typeface="Wingdings" panose="05000000000000000000" pitchFamily="2" charset="2"/>
              <a:buChar char="v"/>
            </a:pPr>
            <a:r>
              <a:rPr lang="it-IT" altLang="it-IT" sz="2000" b="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it-IT" altLang="it-IT" sz="2000" b="0" dirty="0">
                <a:latin typeface="Arial Narrow" panose="020B0606020202030204" pitchFamily="34" charset="0"/>
              </a:rPr>
              <a:t>Al fine di soddisfare le esigenze conoscitive, sempre più crescenti, dei Governi locali</a:t>
            </a:r>
            <a:r>
              <a:rPr lang="it-IT" altLang="it-IT" sz="2000" b="0" dirty="0">
                <a:solidFill>
                  <a:srgbClr val="993333"/>
                </a:solidFill>
                <a:latin typeface="Arial Narrow" panose="020B0606020202030204" pitchFamily="34" charset="0"/>
              </a:rPr>
              <a:t> </a:t>
            </a:r>
            <a:r>
              <a:rPr lang="it-IT" altLang="it-IT" sz="2000" b="0" dirty="0">
                <a:latin typeface="Arial Narrow" panose="020B0606020202030204" pitchFamily="34" charset="0"/>
              </a:rPr>
              <a:t>finalizzate alla programmazione e gestione degli interventi strutturali sulla rete stradale, al miglioramento delle condizioni di sicurezza stradale, alla pianificazione degli interventi in tema di incidentalità e sicurezza stradale, alla riduzione della lesività e mortalità, alla prevenzione e tutela della salute</a:t>
            </a:r>
          </a:p>
        </p:txBody>
      </p:sp>
      <p:sp>
        <p:nvSpPr>
          <p:cNvPr id="2" name="Rettangolo 1"/>
          <p:cNvSpPr/>
          <p:nvPr/>
        </p:nvSpPr>
        <p:spPr>
          <a:xfrm>
            <a:off x="685570" y="2737292"/>
            <a:ext cx="764913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it-IT" altLang="it-IT" sz="200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it-IT" altLang="it-IT" sz="2000" dirty="0">
                <a:latin typeface="Arial Narrow" panose="020B0606020202030204" pitchFamily="34" charset="0"/>
              </a:rPr>
              <a:t>Il decentramento del processo di produzione dell’informazione statistica sugli incidenti stradali con lesioni a persone, sia a livello di Centri di Monitoraggio Regionali, sia presso le sedi territoriali dell’Istat  ha </a:t>
            </a:r>
            <a:r>
              <a:rPr lang="it-IT" altLang="it-IT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consolidato le sinergie interistituzionali e agevolato l’utilizzo delle fonti di dati della statistica ufficiale</a:t>
            </a:r>
            <a:r>
              <a:rPr lang="it-IT" altLang="it-IT" sz="2000" dirty="0">
                <a:latin typeface="Arial Narrow" panose="020B0606020202030204" pitchFamily="34" charset="0"/>
              </a:rPr>
              <a:t>.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465301" y="4871681"/>
            <a:ext cx="8067887" cy="1270002"/>
            <a:chOff x="437901" y="1087435"/>
            <a:chExt cx="8075697" cy="1270002"/>
          </a:xfrm>
        </p:grpSpPr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437901" y="1087437"/>
              <a:ext cx="2321065" cy="1270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BD6BF"/>
                </a:gs>
                <a:gs pos="100000">
                  <a:schemeClr val="bg1"/>
                </a:gs>
              </a:gsLst>
              <a:lin ang="5400000" scaled="1"/>
            </a:gradFill>
            <a:ln w="28575" algn="ctr">
              <a:solidFill>
                <a:srgbClr val="CC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it-IT" altLang="it-IT" sz="2000" dirty="0">
                  <a:solidFill>
                    <a:srgbClr val="993300"/>
                  </a:solidFill>
                </a:rPr>
                <a:t>SINERGIE </a:t>
              </a:r>
            </a:p>
            <a:p>
              <a:r>
                <a:rPr lang="it-IT" altLang="it-IT" sz="2000" dirty="0">
                  <a:solidFill>
                    <a:srgbClr val="993300"/>
                  </a:solidFill>
                </a:rPr>
                <a:t>INTERISTITUZIONALI</a:t>
              </a:r>
            </a:p>
            <a:p>
              <a:r>
                <a:rPr lang="it-IT" altLang="it-IT" sz="2000" dirty="0">
                  <a:solidFill>
                    <a:srgbClr val="993300"/>
                  </a:solidFill>
                </a:rPr>
                <a:t>TERRITORIALI</a:t>
              </a:r>
            </a:p>
          </p:txBody>
        </p:sp>
        <p:sp>
          <p:nvSpPr>
            <p:cNvPr id="7" name="AutoShape 14"/>
            <p:cNvSpPr>
              <a:spLocks noChangeArrowheads="1"/>
            </p:cNvSpPr>
            <p:nvPr/>
          </p:nvSpPr>
          <p:spPr bwMode="auto">
            <a:xfrm rot="-5400000">
              <a:off x="2873701" y="1411917"/>
              <a:ext cx="655747" cy="621039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BD6BF"/>
            </a:solidFill>
            <a:ln w="28575" algn="ctr">
              <a:solidFill>
                <a:srgbClr val="8A001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AutoShape 15"/>
            <p:cNvSpPr>
              <a:spLocks noChangeArrowheads="1"/>
            </p:cNvSpPr>
            <p:nvPr/>
          </p:nvSpPr>
          <p:spPr bwMode="auto">
            <a:xfrm>
              <a:off x="3614354" y="1087437"/>
              <a:ext cx="1513490" cy="1270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BD6BF"/>
                </a:gs>
                <a:gs pos="100000">
                  <a:schemeClr val="bg1"/>
                </a:gs>
              </a:gsLst>
              <a:lin ang="5400000" scaled="1"/>
            </a:gradFill>
            <a:ln w="28575" algn="ctr">
              <a:solidFill>
                <a:srgbClr val="CC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it-IT" altLang="it-IT" sz="2000" dirty="0">
                  <a:solidFill>
                    <a:srgbClr val="993300"/>
                  </a:solidFill>
                </a:rPr>
                <a:t>MIGLIORE </a:t>
              </a:r>
            </a:p>
            <a:p>
              <a:r>
                <a:rPr lang="it-IT" altLang="it-IT" sz="2000" dirty="0">
                  <a:solidFill>
                    <a:srgbClr val="993300"/>
                  </a:solidFill>
                </a:rPr>
                <a:t>QUALITA’ </a:t>
              </a:r>
            </a:p>
            <a:p>
              <a:r>
                <a:rPr lang="it-IT" altLang="it-IT" sz="2000" dirty="0">
                  <a:solidFill>
                    <a:srgbClr val="993300"/>
                  </a:solidFill>
                </a:rPr>
                <a:t>DEL DATO</a:t>
              </a:r>
            </a:p>
          </p:txBody>
        </p:sp>
        <p:sp>
          <p:nvSpPr>
            <p:cNvPr id="10" name="AutoShape 16"/>
            <p:cNvSpPr>
              <a:spLocks noChangeArrowheads="1"/>
            </p:cNvSpPr>
            <p:nvPr/>
          </p:nvSpPr>
          <p:spPr bwMode="auto">
            <a:xfrm>
              <a:off x="5983232" y="1087435"/>
              <a:ext cx="2530366" cy="1270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BD6BF"/>
                </a:gs>
                <a:gs pos="100000">
                  <a:schemeClr val="bg1"/>
                </a:gs>
              </a:gsLst>
              <a:lin ang="5400000" scaled="1"/>
            </a:gradFill>
            <a:ln w="28575" algn="ctr">
              <a:solidFill>
                <a:srgbClr val="CC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it-IT" altLang="it-IT" sz="2000" dirty="0">
                  <a:solidFill>
                    <a:srgbClr val="993300"/>
                  </a:solidFill>
                </a:rPr>
                <a:t>UTILIZZO </a:t>
              </a:r>
            </a:p>
            <a:p>
              <a:r>
                <a:rPr lang="it-IT" altLang="it-IT" sz="2000" dirty="0">
                  <a:solidFill>
                    <a:srgbClr val="993300"/>
                  </a:solidFill>
                </a:rPr>
                <a:t> DELL’INFORMAZIONE </a:t>
              </a:r>
            </a:p>
            <a:p>
              <a:r>
                <a:rPr lang="it-IT" altLang="it-IT" sz="2000" dirty="0">
                  <a:solidFill>
                    <a:srgbClr val="993300"/>
                  </a:solidFill>
                </a:rPr>
                <a:t>STATISTICA</a:t>
              </a:r>
            </a:p>
          </p:txBody>
        </p:sp>
        <p:sp>
          <p:nvSpPr>
            <p:cNvPr id="11" name="AutoShape 14"/>
            <p:cNvSpPr>
              <a:spLocks noChangeArrowheads="1"/>
            </p:cNvSpPr>
            <p:nvPr/>
          </p:nvSpPr>
          <p:spPr bwMode="auto">
            <a:xfrm rot="-5400000">
              <a:off x="5232998" y="1411916"/>
              <a:ext cx="655747" cy="621039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BD6BF"/>
            </a:solidFill>
            <a:ln w="28575" algn="ctr">
              <a:solidFill>
                <a:srgbClr val="8A001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330346" y="-77857"/>
            <a:ext cx="637950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it-IT" altLang="it-IT" sz="2200" dirty="0">
                <a:solidFill>
                  <a:schemeClr val="bg1"/>
                </a:solidFill>
                <a:latin typeface="Arial Narrow" panose="020B0606020202030204" pitchFamily="34" charset="0"/>
              </a:rPr>
              <a:t>Il decentramento sul territorio: finalità e opportunità </a:t>
            </a:r>
          </a:p>
        </p:txBody>
      </p:sp>
    </p:spTree>
    <p:extLst>
      <p:ext uri="{BB962C8B-B14F-4D97-AF65-F5344CB8AC3E}">
        <p14:creationId xmlns:p14="http://schemas.microsoft.com/office/powerpoint/2010/main" val="303611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1171575" y="1662906"/>
            <a:ext cx="8077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0" y="838200"/>
            <a:ext cx="11715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-963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it-IT" b="0"/>
          </a:p>
        </p:txBody>
      </p:sp>
      <p:sp>
        <p:nvSpPr>
          <p:cNvPr id="344071" name="Rectangle 7"/>
          <p:cNvSpPr>
            <a:spLocks noChangeArrowheads="1"/>
          </p:cNvSpPr>
          <p:nvPr/>
        </p:nvSpPr>
        <p:spPr bwMode="auto">
          <a:xfrm>
            <a:off x="142289" y="606807"/>
            <a:ext cx="6338722" cy="600164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it-IT" sz="1600" dirty="0">
                <a:latin typeface="Arial Narrow" panose="020B0606020202030204" pitchFamily="34" charset="0"/>
              </a:rPr>
              <a:t>L’ISTAT provvederà alla trasmissione dei dati provvisori sull’incidentalità stradale al Ministero delle Infrastrutture e dei Trasporti, al Ministero dell’Interno, al Ministero della Difesa, e, con riferimento al territorio di competenza, alle Regioni e agli Enti locali che ne faranno richiesta, nel rispetto della disciplina in materia di tutela del segreto statistico di cui all’art. 9 del </a:t>
            </a:r>
            <a:r>
              <a:rPr lang="it-IT" sz="1600" dirty="0" err="1">
                <a:latin typeface="Arial Narrow" panose="020B0606020202030204" pitchFamily="34" charset="0"/>
              </a:rPr>
              <a:t>d.lgs</a:t>
            </a:r>
            <a:r>
              <a:rPr lang="it-IT" sz="1600" dirty="0">
                <a:latin typeface="Arial Narrow" panose="020B0606020202030204" pitchFamily="34" charset="0"/>
              </a:rPr>
              <a:t> 322/89. I dati provvisori si riferiscono al complesso delle informazioni raccolte dalla Polizia locale, dai Carabinieri, dalla Polizia Stradale e dagli altri organi di rilevazione.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it-IT" sz="1600" b="1" dirty="0">
                <a:latin typeface="Arial Narrow" panose="020B0606020202030204" pitchFamily="34" charset="0"/>
              </a:rPr>
              <a:t>L’utilizzo dei dati provvisori</a:t>
            </a:r>
            <a:r>
              <a:rPr lang="it-IT" sz="1600" dirty="0">
                <a:latin typeface="Arial Narrow" panose="020B0606020202030204" pitchFamily="34" charset="0"/>
              </a:rPr>
              <a:t>, raccolti ed elaborati in attuazione del presente Protocollo, può essere effettuato, anche prima della validazione da parte dell’ISTAT, dal Ministero delle Infrastrutture e dei Trasporti, dal Ministero dell’Interno, dal Ministero della Difesa, dalle Regioni e dagli Enti locali aderenti al presente Protocollo per fini statistici e, per le altre Regioni ed Enti locali, relativamente ai rispettivi ambiti territoriali e per fini statistici, nel rispetto dei criteri definiti dal Comitato di cui all’art. 6 e con la specificazione che si tratta di dati provvisori.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it-IT" sz="1600" b="1" dirty="0">
                <a:latin typeface="Arial Narrow" panose="020B0606020202030204" pitchFamily="34" charset="0"/>
              </a:rPr>
              <a:t>La diffusione dei dati provvisori deve avvenire con citazione del presente Protocollo in questi termini</a:t>
            </a:r>
            <a:r>
              <a:rPr lang="it-IT" sz="1600" dirty="0">
                <a:latin typeface="Arial Narrow" panose="020B0606020202030204" pitchFamily="34" charset="0"/>
              </a:rPr>
              <a:t>: “Dati provvisori diffusi in base all’art. 11 (Utilizzo e diffusione) del Protocollo di intesa tra Istat, Ministero dell’Interno, Ministero della Difesa, Ministero delle Infrastrutture e dei Trasporti, Conferenza delle Regioni e delle Province Autonome, Unione delle Province d’Italia, Associazione Nazionale dei Comuni Italiani, per il coordinamento delle attività inerenti la rilevazione statistica sull’incidentalità stradale”.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it-IT" sz="1600" dirty="0">
                <a:latin typeface="Arial Narrow" panose="020B0606020202030204" pitchFamily="34" charset="0"/>
              </a:rPr>
              <a:t>La comunicazione a soggetti determinati e la diffusione dei dati definitivi può avvenire unicamente in seguito alla validazione effettuata dall’ISTAT. 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42289" y="291540"/>
            <a:ext cx="86576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800" dirty="0">
                <a:solidFill>
                  <a:srgbClr val="993333"/>
                </a:solidFill>
                <a:latin typeface="Arial Narrow" panose="020B0606020202030204" pitchFamily="34" charset="0"/>
              </a:rPr>
              <a:t>Protocollo d’Intesa sull’incidentalità stradale  -   </a:t>
            </a:r>
            <a:r>
              <a:rPr lang="it-IT" altLang="it-IT" sz="1800" dirty="0">
                <a:latin typeface="Arial Narrow" panose="020B0606020202030204" pitchFamily="34" charset="0"/>
              </a:rPr>
              <a:t>ART. 11  -  Utilizzo e diffusione</a:t>
            </a:r>
            <a:endParaRPr lang="it-IT" altLang="it-IT" sz="1800" dirty="0">
              <a:solidFill>
                <a:srgbClr val="993333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969406" y="-16406"/>
            <a:ext cx="7205187" cy="30062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68547" tIns="34274" rIns="68547" bIns="34274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it-IT" altLang="it-IT" sz="2200" b="1" dirty="0">
                <a:solidFill>
                  <a:schemeClr val="bg1"/>
                </a:solidFill>
                <a:latin typeface="Arial Narrow" panose="020B0606020202030204" pitchFamily="34" charset="0"/>
              </a:rPr>
              <a:t>La nuova politica di diffusione </a:t>
            </a:r>
          </a:p>
        </p:txBody>
      </p:sp>
      <p:grpSp>
        <p:nvGrpSpPr>
          <p:cNvPr id="12" name="Gruppo 11"/>
          <p:cNvGrpSpPr/>
          <p:nvPr/>
        </p:nvGrpSpPr>
        <p:grpSpPr>
          <a:xfrm>
            <a:off x="6623301" y="1242802"/>
            <a:ext cx="2380891" cy="4546988"/>
            <a:chOff x="2524396" y="1950884"/>
            <a:chExt cx="3042216" cy="4546988"/>
          </a:xfrm>
        </p:grpSpPr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2583282" y="1950884"/>
              <a:ext cx="2841459" cy="124462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BD6BF"/>
                </a:gs>
                <a:gs pos="100000">
                  <a:schemeClr val="bg1"/>
                </a:gs>
              </a:gsLst>
              <a:lin ang="5400000" scaled="1"/>
            </a:gradFill>
            <a:ln w="28575" algn="ctr">
              <a:solidFill>
                <a:srgbClr val="CC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it-IT" altLang="it-IT" sz="1800" dirty="0">
                  <a:solidFill>
                    <a:srgbClr val="993300"/>
                  </a:solidFill>
                </a:rPr>
                <a:t>Ritorno di </a:t>
              </a:r>
            </a:p>
            <a:p>
              <a:r>
                <a:rPr lang="it-IT" altLang="it-IT" sz="1800" dirty="0">
                  <a:solidFill>
                    <a:srgbClr val="993300"/>
                  </a:solidFill>
                </a:rPr>
                <a:t>informazione a </a:t>
              </a:r>
            </a:p>
            <a:p>
              <a:r>
                <a:rPr lang="it-IT" altLang="it-IT" sz="1800" dirty="0">
                  <a:solidFill>
                    <a:srgbClr val="993300"/>
                  </a:solidFill>
                </a:rPr>
                <a:t>livello di dettaglio </a:t>
              </a:r>
            </a:p>
            <a:p>
              <a:r>
                <a:rPr lang="it-IT" altLang="it-IT" sz="1800" dirty="0">
                  <a:solidFill>
                    <a:srgbClr val="993300"/>
                  </a:solidFill>
                </a:rPr>
                <a:t>comunale</a:t>
              </a:r>
            </a:p>
          </p:txBody>
        </p:sp>
        <p:sp>
          <p:nvSpPr>
            <p:cNvPr id="14" name="AutoShape 9"/>
            <p:cNvSpPr>
              <a:spLocks noChangeArrowheads="1"/>
            </p:cNvSpPr>
            <p:nvPr/>
          </p:nvSpPr>
          <p:spPr bwMode="auto">
            <a:xfrm>
              <a:off x="3724035" y="3319539"/>
              <a:ext cx="642937" cy="71811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BD6BF"/>
            </a:solidFill>
            <a:ln w="28575" algn="ctr">
              <a:solidFill>
                <a:srgbClr val="8A001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AutoShape 10"/>
            <p:cNvSpPr>
              <a:spLocks noChangeArrowheads="1"/>
            </p:cNvSpPr>
            <p:nvPr/>
          </p:nvSpPr>
          <p:spPr bwMode="auto">
            <a:xfrm>
              <a:off x="2524396" y="4285728"/>
              <a:ext cx="3042216" cy="22121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BD6BF"/>
                </a:gs>
                <a:gs pos="100000">
                  <a:schemeClr val="bg1"/>
                </a:gs>
              </a:gsLst>
              <a:lin ang="5400000" scaled="1"/>
            </a:gradFill>
            <a:ln w="28575" algn="ctr">
              <a:solidFill>
                <a:srgbClr val="CC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it-IT" altLang="it-IT" sz="1800" dirty="0">
                  <a:solidFill>
                    <a:srgbClr val="993300"/>
                  </a:solidFill>
                </a:rPr>
                <a:t>Presa coscienza  </a:t>
              </a:r>
            </a:p>
            <a:p>
              <a:r>
                <a:rPr lang="it-IT" altLang="it-IT" sz="1800" dirty="0">
                  <a:solidFill>
                    <a:srgbClr val="993300"/>
                  </a:solidFill>
                </a:rPr>
                <a:t>delle Autorità di Polizia </a:t>
              </a:r>
            </a:p>
            <a:p>
              <a:r>
                <a:rPr lang="it-IT" altLang="it-IT" sz="1800" dirty="0">
                  <a:solidFill>
                    <a:srgbClr val="993300"/>
                  </a:solidFill>
                </a:rPr>
                <a:t>dell’importanza </a:t>
              </a:r>
            </a:p>
            <a:p>
              <a:r>
                <a:rPr lang="it-IT" altLang="it-IT" sz="1800" dirty="0">
                  <a:solidFill>
                    <a:srgbClr val="993300"/>
                  </a:solidFill>
                </a:rPr>
                <a:t>della qualità </a:t>
              </a:r>
            </a:p>
            <a:p>
              <a:r>
                <a:rPr lang="it-IT" altLang="it-IT" sz="1800" dirty="0">
                  <a:solidFill>
                    <a:srgbClr val="993300"/>
                  </a:solidFill>
                </a:rPr>
                <a:t>dell’informazione </a:t>
              </a:r>
            </a:p>
            <a:p>
              <a:r>
                <a:rPr lang="it-IT" altLang="it-IT" sz="1800" dirty="0">
                  <a:solidFill>
                    <a:srgbClr val="993300"/>
                  </a:solidFill>
                </a:rPr>
                <a:t>statistica nella fase </a:t>
              </a:r>
            </a:p>
            <a:p>
              <a:r>
                <a:rPr lang="it-IT" altLang="it-IT" sz="1800" dirty="0">
                  <a:solidFill>
                    <a:srgbClr val="993300"/>
                  </a:solidFill>
                </a:rPr>
                <a:t>di raccolta del dato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953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370" y="2151553"/>
            <a:ext cx="3458673" cy="336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37937" y="502748"/>
            <a:ext cx="540562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700" b="1" dirty="0">
                <a:solidFill>
                  <a:srgbClr val="C00000"/>
                </a:solidFill>
                <a:latin typeface="Arial Narrow" panose="020B0606020202030204" pitchFamily="34" charset="0"/>
              </a:rPr>
              <a:t>Protocollo di intesa Istat-ACI  2017-2020</a:t>
            </a:r>
          </a:p>
          <a:p>
            <a:pPr algn="just"/>
            <a:endParaRPr lang="it-IT" sz="1700" b="1" dirty="0">
              <a:latin typeface="Arial Narrow" panose="020B0606020202030204" pitchFamily="34" charset="0"/>
            </a:endParaRPr>
          </a:p>
          <a:p>
            <a:pPr algn="just"/>
            <a:r>
              <a:rPr lang="it-IT" sz="1700" b="1" dirty="0">
                <a:latin typeface="Arial Narrow" panose="020B0606020202030204" pitchFamily="34" charset="0"/>
              </a:rPr>
              <a:t>Art.3 (Compiti dell’ACI) </a:t>
            </a:r>
          </a:p>
          <a:p>
            <a:pPr algn="just"/>
            <a:endParaRPr lang="it-IT" sz="1600" b="1" dirty="0">
              <a:latin typeface="Arial Narrow" panose="020B0606020202030204" pitchFamily="34" charset="0"/>
            </a:endParaRPr>
          </a:p>
          <a:p>
            <a:pPr algn="just"/>
            <a:r>
              <a:rPr lang="it-IT" sz="1700" dirty="0">
                <a:latin typeface="Arial Narrow" panose="020B0606020202030204" pitchFamily="34" charset="0"/>
              </a:rPr>
              <a:t>1. Per le finalità di cui all’art. 1, comma 1, ACI: </a:t>
            </a:r>
          </a:p>
          <a:p>
            <a:pPr algn="just"/>
            <a:r>
              <a:rPr lang="it-IT" sz="1700" b="1" dirty="0">
                <a:solidFill>
                  <a:srgbClr val="C00000"/>
                </a:solidFill>
                <a:latin typeface="Arial Narrow" panose="020B0606020202030204" pitchFamily="34" charset="0"/>
              </a:rPr>
              <a:t>a) </a:t>
            </a:r>
            <a:r>
              <a:rPr lang="it-IT" sz="1700" dirty="0">
                <a:latin typeface="Arial Narrow" panose="020B0606020202030204" pitchFamily="34" charset="0"/>
              </a:rPr>
              <a:t>collabora, nell’ambito del processo di produzione della rilevazione degli incidenti stradali di titolarità ISTAT, al </a:t>
            </a:r>
            <a:r>
              <a:rPr lang="it-IT" sz="1700" b="1" dirty="0">
                <a:solidFill>
                  <a:srgbClr val="C00000"/>
                </a:solidFill>
                <a:latin typeface="Arial Narrow" panose="020B0606020202030204" pitchFamily="34" charset="0"/>
              </a:rPr>
              <a:t>controllo e correzione delle variabili relative alla localizzazione degli incidenti stradali</a:t>
            </a:r>
            <a:r>
              <a:rPr lang="it-IT" sz="1700" dirty="0">
                <a:latin typeface="Arial Narrow" panose="020B0606020202030204" pitchFamily="34" charset="0"/>
              </a:rPr>
              <a:t>, al fine di integrare e completare le informazioni mancanti sulla base degli archivi ACI; </a:t>
            </a:r>
          </a:p>
          <a:p>
            <a:pPr algn="just"/>
            <a:r>
              <a:rPr lang="it-IT" sz="1700" b="1" dirty="0">
                <a:solidFill>
                  <a:srgbClr val="C00000"/>
                </a:solidFill>
                <a:latin typeface="Arial Narrow" panose="020B0606020202030204" pitchFamily="34" charset="0"/>
              </a:rPr>
              <a:t>b) </a:t>
            </a:r>
            <a:r>
              <a:rPr lang="it-IT" sz="1700" dirty="0">
                <a:latin typeface="Arial Narrow" panose="020B0606020202030204" pitchFamily="34" charset="0"/>
              </a:rPr>
              <a:t>produce e fornisce a ISTAT, nel rispetto delle disposizioni normative richiamate all’art. 7, il file relativo alla </a:t>
            </a:r>
            <a:r>
              <a:rPr lang="it-IT" sz="1700" b="1" dirty="0">
                <a:solidFill>
                  <a:srgbClr val="C00000"/>
                </a:solidFill>
                <a:latin typeface="Arial Narrow" panose="020B0606020202030204" pitchFamily="34" charset="0"/>
              </a:rPr>
              <a:t>“Localizzazione degli incidenti stradali” </a:t>
            </a:r>
            <a:r>
              <a:rPr lang="it-IT" sz="1700" dirty="0">
                <a:latin typeface="Arial Narrow" panose="020B0606020202030204" pitchFamily="34" charset="0"/>
              </a:rPr>
              <a:t>e cura l’aggiornamento del sito www.lis.aci.it; </a:t>
            </a:r>
          </a:p>
          <a:p>
            <a:pPr algn="just"/>
            <a:r>
              <a:rPr lang="it-IT" sz="1700" b="1" dirty="0">
                <a:solidFill>
                  <a:srgbClr val="C00000"/>
                </a:solidFill>
                <a:latin typeface="Arial Narrow" panose="020B0606020202030204" pitchFamily="34" charset="0"/>
              </a:rPr>
              <a:t>c) </a:t>
            </a:r>
            <a:r>
              <a:rPr lang="it-IT" sz="1700" dirty="0">
                <a:latin typeface="Arial Narrow" panose="020B0606020202030204" pitchFamily="34" charset="0"/>
              </a:rPr>
              <a:t>partecipa alle principali fasi della rilevazione secondo quanto concordato nell’ambito del Comitato Paritetico di cui all’art. 6; </a:t>
            </a:r>
          </a:p>
          <a:p>
            <a:pPr algn="just"/>
            <a:r>
              <a:rPr lang="it-IT" sz="1700" b="1" dirty="0">
                <a:solidFill>
                  <a:srgbClr val="C00000"/>
                </a:solidFill>
                <a:latin typeface="Arial Narrow" panose="020B0606020202030204" pitchFamily="34" charset="0"/>
              </a:rPr>
              <a:t>d) </a:t>
            </a:r>
            <a:r>
              <a:rPr lang="it-IT" sz="1700" dirty="0">
                <a:latin typeface="Arial Narrow" panose="020B0606020202030204" pitchFamily="34" charset="0"/>
              </a:rPr>
              <a:t>collabora con ISTAT alla revisione delle regole per il controllo delle informazioni e alla loro applicazione; </a:t>
            </a:r>
          </a:p>
          <a:p>
            <a:pPr algn="just"/>
            <a:r>
              <a:rPr lang="it-IT" sz="1700" b="1" dirty="0">
                <a:solidFill>
                  <a:srgbClr val="C00000"/>
                </a:solidFill>
                <a:latin typeface="Arial Narrow" panose="020B0606020202030204" pitchFamily="34" charset="0"/>
              </a:rPr>
              <a:t>e) </a:t>
            </a:r>
            <a:r>
              <a:rPr lang="it-IT" sz="1700" dirty="0">
                <a:latin typeface="Arial Narrow" panose="020B0606020202030204" pitchFamily="34" charset="0"/>
              </a:rPr>
              <a:t>produce e fornisce a ISTAT, nel rispetto delle disposizioni normative richiamate all’art. 7, il file “Veicoli e incidenti stradali” derivante dall’integrazione tra l’archivio ISTAT degli incidenti stradali e il Pubblico Registro Automobilistico gestito dall’ACI. </a:t>
            </a:r>
          </a:p>
        </p:txBody>
      </p:sp>
      <p:pic>
        <p:nvPicPr>
          <p:cNvPr id="5" name="Immagine 4" descr="shutterstock_126893618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5893">
            <a:off x="5832522" y="5699704"/>
            <a:ext cx="1191817" cy="1006504"/>
          </a:xfrm>
          <a:prstGeom prst="rect">
            <a:avLst/>
          </a:prstGeom>
        </p:spPr>
      </p:pic>
      <p:sp>
        <p:nvSpPr>
          <p:cNvPr id="4" name="Fumetto 2 3"/>
          <p:cNvSpPr/>
          <p:nvPr/>
        </p:nvSpPr>
        <p:spPr>
          <a:xfrm>
            <a:off x="5771213" y="459886"/>
            <a:ext cx="2893102" cy="1385665"/>
          </a:xfrm>
          <a:prstGeom prst="wedgeRoundRectCallout">
            <a:avLst>
              <a:gd name="adj1" fmla="val -101211"/>
              <a:gd name="adj2" fmla="val -317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latin typeface="Arial Narrow" panose="020B0606020202030204" pitchFamily="34" charset="0"/>
              </a:rPr>
              <a:t>A partire dal 2007 la collaborazione con ACI è stata formalizzata con un Protocollo di Intesa</a:t>
            </a:r>
          </a:p>
        </p:txBody>
      </p:sp>
      <p:sp>
        <p:nvSpPr>
          <p:cNvPr id="3" name="Rettangolo 2"/>
          <p:cNvSpPr/>
          <p:nvPr/>
        </p:nvSpPr>
        <p:spPr>
          <a:xfrm>
            <a:off x="771525" y="-10671"/>
            <a:ext cx="7453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La collaborazione con ACI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593557" y="-1002"/>
            <a:ext cx="8149389" cy="382343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51410" tIns="25706" rIns="51410" bIns="2570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La collaborazione con ACI sulla localizzazione e georeferenziazione degli eventi</a:t>
            </a:r>
          </a:p>
        </p:txBody>
      </p:sp>
    </p:spTree>
    <p:extLst>
      <p:ext uri="{BB962C8B-B14F-4D97-AF65-F5344CB8AC3E}">
        <p14:creationId xmlns:p14="http://schemas.microsoft.com/office/powerpoint/2010/main" val="351325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22672226</TotalTime>
  <Words>2989</Words>
  <Application>Microsoft Office PowerPoint</Application>
  <PresentationFormat>Presentazione su schermo (4:3)</PresentationFormat>
  <Paragraphs>460</Paragraphs>
  <Slides>27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elena grimaccia</dc:creator>
  <cp:lastModifiedBy>Utente sconosciuto</cp:lastModifiedBy>
  <cp:revision>1338</cp:revision>
  <cp:lastPrinted>2015-05-19T14:26:38Z</cp:lastPrinted>
  <dcterms:created xsi:type="dcterms:W3CDTF">2015-05-13T08:31:54Z</dcterms:created>
  <dcterms:modified xsi:type="dcterms:W3CDTF">2019-09-19T05:13:40Z</dcterms:modified>
</cp:coreProperties>
</file>